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 id="2147485122" r:id="rId5"/>
  </p:sldMasterIdLst>
  <p:notesMasterIdLst>
    <p:notesMasterId r:id="rId37"/>
  </p:notesMasterIdLst>
  <p:handoutMasterIdLst>
    <p:handoutMasterId r:id="rId38"/>
  </p:handoutMasterIdLst>
  <p:sldIdLst>
    <p:sldId id="2145705059" r:id="rId6"/>
    <p:sldId id="2145705070" r:id="rId7"/>
    <p:sldId id="2145705314" r:id="rId8"/>
    <p:sldId id="2145705306" r:id="rId9"/>
    <p:sldId id="2145705293" r:id="rId10"/>
    <p:sldId id="267" r:id="rId11"/>
    <p:sldId id="2145705125" r:id="rId12"/>
    <p:sldId id="2145705294" r:id="rId13"/>
    <p:sldId id="2145705061" r:id="rId14"/>
    <p:sldId id="2145705295" r:id="rId15"/>
    <p:sldId id="2145705316" r:id="rId16"/>
    <p:sldId id="2145705278" r:id="rId17"/>
    <p:sldId id="2145705315" r:id="rId18"/>
    <p:sldId id="2145705303" r:id="rId19"/>
    <p:sldId id="2145705312" r:id="rId20"/>
    <p:sldId id="2145705269" r:id="rId21"/>
    <p:sldId id="2145705271" r:id="rId22"/>
    <p:sldId id="2145705134" r:id="rId23"/>
    <p:sldId id="2145705279" r:id="rId24"/>
    <p:sldId id="2145705298" r:id="rId25"/>
    <p:sldId id="2145705281" r:id="rId26"/>
    <p:sldId id="2145705299" r:id="rId27"/>
    <p:sldId id="2145705300" r:id="rId28"/>
    <p:sldId id="2145705301" r:id="rId29"/>
    <p:sldId id="2145705291" r:id="rId30"/>
    <p:sldId id="2145705292" r:id="rId31"/>
    <p:sldId id="2145705266" r:id="rId32"/>
    <p:sldId id="2145705302" r:id="rId33"/>
    <p:sldId id="2145705132" r:id="rId34"/>
    <p:sldId id="2145705147" r:id="rId35"/>
    <p:sldId id="2145705146" r:id="rId36"/>
  </p:sldIdLst>
  <p:sldSz cx="12192000" cy="6858000"/>
  <p:notesSz cx="6807200" cy="9939338"/>
  <p:custShowLst>
    <p:custShow name="Format Guide Workshop" id="0">
      <p:sldLst/>
    </p:custShow>
  </p:custShowLst>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3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85" autoAdjust="0"/>
    <p:restoredTop sz="94658"/>
  </p:normalViewPr>
  <p:slideViewPr>
    <p:cSldViewPr snapToGrid="0">
      <p:cViewPr varScale="1">
        <p:scale>
          <a:sx n="72" d="100"/>
          <a:sy n="72" d="100"/>
        </p:scale>
        <p:origin x="77" y="110"/>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commentAuthors" Target="commentAuthor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6"/>
            <a:ext cx="2949787" cy="498693"/>
          </a:xfrm>
          <a:prstGeom prst="rect">
            <a:avLst/>
          </a:prstGeom>
        </p:spPr>
        <p:txBody>
          <a:bodyPr vert="horz" lIns="92488" tIns="46244" rIns="92488" bIns="46244" rtlCol="0"/>
          <a:lstStyle>
            <a:lvl1pPr algn="l">
              <a:defRPr sz="1200"/>
            </a:lvl1pPr>
          </a:lstStyle>
          <a:p>
            <a:endParaRPr lang="en-US" sz="800"/>
          </a:p>
        </p:txBody>
      </p:sp>
      <p:sp>
        <p:nvSpPr>
          <p:cNvPr id="3" name="Date Placeholder 2"/>
          <p:cNvSpPr>
            <a:spLocks noGrp="1"/>
          </p:cNvSpPr>
          <p:nvPr>
            <p:ph type="dt" sz="quarter" idx="1"/>
          </p:nvPr>
        </p:nvSpPr>
        <p:spPr>
          <a:xfrm>
            <a:off x="3855843" y="6"/>
            <a:ext cx="2949787" cy="498693"/>
          </a:xfrm>
          <a:prstGeom prst="rect">
            <a:avLst/>
          </a:prstGeom>
        </p:spPr>
        <p:txBody>
          <a:bodyPr vert="horz" lIns="92488" tIns="46244" rIns="92488" bIns="46244" rtlCol="0"/>
          <a:lstStyle>
            <a:lvl1pPr algn="r">
              <a:defRPr sz="1200"/>
            </a:lvl1pPr>
          </a:lstStyle>
          <a:p>
            <a:fld id="{57691E93-EF64-46CC-85E2-BBB5BEDB9501}" type="datetimeFigureOut">
              <a:rPr lang="en-US" sz="800"/>
              <a:t>6/5/2025</a:t>
            </a:fld>
            <a:endParaRPr lang="en-US" sz="800"/>
          </a:p>
        </p:txBody>
      </p:sp>
      <p:sp>
        <p:nvSpPr>
          <p:cNvPr id="4" name="Footer Placeholder 3"/>
          <p:cNvSpPr>
            <a:spLocks noGrp="1"/>
          </p:cNvSpPr>
          <p:nvPr>
            <p:ph type="ftr" sz="quarter" idx="2"/>
          </p:nvPr>
        </p:nvSpPr>
        <p:spPr>
          <a:xfrm>
            <a:off x="4" y="9440650"/>
            <a:ext cx="2949787" cy="498692"/>
          </a:xfrm>
          <a:prstGeom prst="rect">
            <a:avLst/>
          </a:prstGeom>
        </p:spPr>
        <p:txBody>
          <a:bodyPr vert="horz" lIns="92488" tIns="46244" rIns="92488" bIns="46244" rtlCol="0" anchor="b"/>
          <a:lstStyle>
            <a:lvl1pPr algn="l">
              <a:defRPr sz="1200"/>
            </a:lvl1pPr>
          </a:lstStyle>
          <a:p>
            <a:endParaRPr lang="en-US" sz="800"/>
          </a:p>
        </p:txBody>
      </p:sp>
      <p:sp>
        <p:nvSpPr>
          <p:cNvPr id="5" name="Slide Number Placeholder 4"/>
          <p:cNvSpPr>
            <a:spLocks noGrp="1"/>
          </p:cNvSpPr>
          <p:nvPr>
            <p:ph type="sldNum" sz="quarter" idx="3"/>
          </p:nvPr>
        </p:nvSpPr>
        <p:spPr>
          <a:xfrm>
            <a:off x="3855843" y="9440650"/>
            <a:ext cx="2949787" cy="498692"/>
          </a:xfrm>
          <a:prstGeom prst="rect">
            <a:avLst/>
          </a:prstGeom>
        </p:spPr>
        <p:txBody>
          <a:bodyPr vert="horz" lIns="92488" tIns="46244" rIns="92488" bIns="46244"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46566"/>
            <a:ext cx="6805624" cy="51927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488" tIns="46244" rIns="92488" bIns="46244" rtlCol="0" anchor="ctr"/>
          <a:lstStyle/>
          <a:p>
            <a:pPr algn="ctr"/>
            <a:endParaRPr lang="en-US"/>
          </a:p>
        </p:txBody>
      </p:sp>
      <p:sp>
        <p:nvSpPr>
          <p:cNvPr id="2" name="Header Placeholder 1"/>
          <p:cNvSpPr>
            <a:spLocks noGrp="1"/>
          </p:cNvSpPr>
          <p:nvPr>
            <p:ph type="hdr" sz="quarter"/>
          </p:nvPr>
        </p:nvSpPr>
        <p:spPr>
          <a:xfrm>
            <a:off x="80735" y="6"/>
            <a:ext cx="2869056" cy="498693"/>
          </a:xfrm>
          <a:prstGeom prst="rect">
            <a:avLst/>
          </a:prstGeom>
        </p:spPr>
        <p:txBody>
          <a:bodyPr vert="horz" lIns="92488" tIns="46244" rIns="92488" bIns="46244" rtlCol="0"/>
          <a:lstStyle>
            <a:lvl1pPr algn="l">
              <a:defRPr sz="1400"/>
            </a:lvl1pPr>
          </a:lstStyle>
          <a:p>
            <a:endParaRPr lang="en-US"/>
          </a:p>
        </p:txBody>
      </p:sp>
      <p:sp>
        <p:nvSpPr>
          <p:cNvPr id="4" name="Slide Image Placeholder 3"/>
          <p:cNvSpPr>
            <a:spLocks noGrp="1" noRot="1" noChangeAspect="1"/>
          </p:cNvSpPr>
          <p:nvPr>
            <p:ph type="sldImg" idx="2"/>
          </p:nvPr>
        </p:nvSpPr>
        <p:spPr>
          <a:xfrm>
            <a:off x="-166688" y="619125"/>
            <a:ext cx="7123113" cy="4006850"/>
          </a:xfrm>
          <a:prstGeom prst="rect">
            <a:avLst/>
          </a:prstGeom>
          <a:noFill/>
          <a:ln w="9525">
            <a:solidFill>
              <a:schemeClr val="bg2"/>
            </a:solidFill>
          </a:ln>
        </p:spPr>
        <p:txBody>
          <a:bodyPr vert="horz" lIns="92488" tIns="46244" rIns="92488" bIns="46244" rtlCol="0" anchor="ctr"/>
          <a:lstStyle/>
          <a:p>
            <a:endParaRPr lang="en-US"/>
          </a:p>
        </p:txBody>
      </p:sp>
      <p:sp>
        <p:nvSpPr>
          <p:cNvPr id="6" name="Footer Placeholder 5"/>
          <p:cNvSpPr>
            <a:spLocks noGrp="1"/>
          </p:cNvSpPr>
          <p:nvPr>
            <p:ph type="ftr" sz="quarter" idx="4"/>
          </p:nvPr>
        </p:nvSpPr>
        <p:spPr>
          <a:xfrm>
            <a:off x="80735" y="9409899"/>
            <a:ext cx="2869056" cy="498692"/>
          </a:xfrm>
          <a:prstGeom prst="rect">
            <a:avLst/>
          </a:prstGeom>
        </p:spPr>
        <p:txBody>
          <a:bodyPr vert="horz" lIns="92488" tIns="46244" rIns="92488" bIns="46244" rtlCol="0" anchor="b"/>
          <a:lstStyle>
            <a:lvl1pPr algn="l">
              <a:defRPr sz="1400"/>
            </a:lvl1pPr>
          </a:lstStyle>
          <a:p>
            <a:endParaRPr lang="en-US"/>
          </a:p>
        </p:txBody>
      </p:sp>
      <p:sp>
        <p:nvSpPr>
          <p:cNvPr id="7" name="Slide Number Placeholder 6"/>
          <p:cNvSpPr>
            <a:spLocks noGrp="1"/>
          </p:cNvSpPr>
          <p:nvPr>
            <p:ph type="sldNum" sz="quarter" idx="5"/>
          </p:nvPr>
        </p:nvSpPr>
        <p:spPr>
          <a:xfrm>
            <a:off x="3855840" y="9409899"/>
            <a:ext cx="2859931" cy="498692"/>
          </a:xfrm>
          <a:prstGeom prst="rect">
            <a:avLst/>
          </a:prstGeom>
        </p:spPr>
        <p:txBody>
          <a:bodyPr vert="horz" lIns="92488" tIns="46244" rIns="92488" bIns="46244"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84" y="5073644"/>
            <a:ext cx="6281581" cy="4055926"/>
          </a:xfrm>
          <a:prstGeom prst="rect">
            <a:avLst/>
          </a:prstGeom>
        </p:spPr>
        <p:txBody>
          <a:bodyPr vert="horz" lIns="92488" tIns="46244" rIns="92488" bIns="4624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6066" y="2"/>
            <a:ext cx="2949580" cy="498846"/>
          </a:xfrm>
          <a:prstGeom prst="rect">
            <a:avLst/>
          </a:prstGeom>
        </p:spPr>
        <p:txBody>
          <a:bodyPr vert="horz" lIns="91436" tIns="45717" rIns="91436" bIns="45717" rtlCol="0"/>
          <a:lstStyle>
            <a:lvl1pPr algn="r">
              <a:defRPr sz="1200"/>
            </a:lvl1pPr>
          </a:lstStyle>
          <a:p>
            <a:fld id="{F2C7CF5F-7CF3-4DF3-838A-EE34544862CC}" type="datetimeFigureOut">
              <a:rPr lang="en-US" smtClean="0"/>
              <a:t>6/5/2025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5"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8929545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33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a:ln>
                  <a:noFill/>
                </a:ln>
                <a:solidFill>
                  <a:srgbClr val="6E6F73"/>
                </a:solidFill>
                <a:effectLst/>
                <a:uLnTx/>
                <a:uFillTx/>
                <a:latin typeface="Trebuchet MS"/>
                <a:ea typeface="+mn-ea"/>
                <a:cs typeface="+mn-cs"/>
              </a:rPr>
              <a:pPr marL="0" marR="0" lvl="0" indent="0" algn="r" defTabSz="914331" rtl="0" eaLnBrk="1" fontAlgn="auto" latinLnBrk="0" hangingPunct="1">
                <a:lnSpc>
                  <a:spcPct val="100000"/>
                </a:lnSpc>
                <a:spcBef>
                  <a:spcPts val="0"/>
                </a:spcBef>
                <a:spcAft>
                  <a:spcPts val="0"/>
                </a:spcAft>
                <a:buClrTx/>
                <a:buSzTx/>
                <a:buFontTx/>
                <a:buNone/>
                <a:tabLst/>
                <a:defRPr/>
              </a:pPr>
              <a:t>10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293795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defTabSz="922355">
              <a:defRPr/>
            </a:pPr>
            <a:r>
              <a:rPr lang="en-US">
                <a:solidFill>
                  <a:srgbClr val="6E6F73"/>
                </a:solidFill>
                <a:latin typeface="Trebuchet MS"/>
              </a:rPr>
              <a:t>Notes view: </a:t>
            </a:r>
            <a:fld id="{128CEAFE-FA94-43E5-B0FF-D47E1CCDD1B4}" type="slidenum">
              <a:rPr lang="en-US">
                <a:solidFill>
                  <a:srgbClr val="6E6F73"/>
                </a:solidFill>
                <a:latin typeface="Trebuchet MS"/>
              </a:rPr>
              <a:pPr defTabSz="922355">
                <a:defRPr/>
              </a:pPr>
              <a:t>12</a:t>
            </a:fld>
            <a:endParaRPr lang="en-US">
              <a:solidFill>
                <a:srgbClr val="6E6F73"/>
              </a:solidFill>
              <a:latin typeface="Trebuchet MS"/>
            </a:endParaRPr>
          </a:p>
        </p:txBody>
      </p:sp>
    </p:spTree>
    <p:extLst>
      <p:ext uri="{BB962C8B-B14F-4D97-AF65-F5344CB8AC3E}">
        <p14:creationId xmlns:p14="http://schemas.microsoft.com/office/powerpoint/2010/main" val="16148893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72171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995434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04475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2937105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29898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888454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6247695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9435984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685527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25331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2757260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647659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2787393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8332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342660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AE29EEB9-F658-4120-9681-3012AF4B5FAE}" type="datetimeFigureOut">
              <a:rPr lang="ja-JP" altLang="en-US"/>
              <a:pPr>
                <a:defRPr/>
              </a:pPr>
              <a:t>2025/6/5</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65A20C6F-55CD-4013-A79E-69BBB49E7CA1}" type="slidenum">
              <a:rPr lang="ja-JP" altLang="en-US"/>
              <a:pPr>
                <a:defRPr/>
              </a:pPr>
              <a:t>‹#›</a:t>
            </a:fld>
            <a:endParaRPr lang="ja-JP" altLang="en-US"/>
          </a:p>
        </p:txBody>
      </p:sp>
    </p:spTree>
    <p:extLst>
      <p:ext uri="{BB962C8B-B14F-4D97-AF65-F5344CB8AC3E}">
        <p14:creationId xmlns:p14="http://schemas.microsoft.com/office/powerpoint/2010/main" val="399039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EFECE5-C0D9-4B44-B7AD-FDC4F3EAC44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72DB755-A3B5-4096-8B21-1A5222E265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F74262C-9FA7-473C-B1AE-51067AF41A80}"/>
              </a:ext>
            </a:extLst>
          </p:cNvPr>
          <p:cNvSpPr>
            <a:spLocks noGrp="1"/>
          </p:cNvSpPr>
          <p:nvPr>
            <p:ph type="dt" sz="half" idx="10"/>
          </p:nvPr>
        </p:nvSpPr>
        <p:spPr/>
        <p:txBody>
          <a:bodyPr/>
          <a:lstStyle/>
          <a:p>
            <a:fld id="{60839447-EBB2-4E96-ADFA-391223F010E8}" type="datetimeFigureOut">
              <a:rPr kumimoji="1" lang="ja-JP" altLang="en-US" smtClean="0"/>
              <a:t>2025/6/5</a:t>
            </a:fld>
            <a:endParaRPr kumimoji="1" lang="ja-JP" altLang="en-US"/>
          </a:p>
        </p:txBody>
      </p:sp>
      <p:sp>
        <p:nvSpPr>
          <p:cNvPr id="5" name="フッター プレースホルダー 4">
            <a:extLst>
              <a:ext uri="{FF2B5EF4-FFF2-40B4-BE49-F238E27FC236}">
                <a16:creationId xmlns:a16="http://schemas.microsoft.com/office/drawing/2014/main" id="{CE732802-A59F-47FB-9B40-A1673955B8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CEE7FD-0727-4656-9F76-F98D9F400C08}"/>
              </a:ext>
            </a:extLst>
          </p:cNvPr>
          <p:cNvSpPr>
            <a:spLocks noGrp="1"/>
          </p:cNvSpPr>
          <p:nvPr>
            <p:ph type="sldNum" sz="quarter" idx="12"/>
          </p:nvPr>
        </p:nvSpPr>
        <p:spPr/>
        <p:txBody>
          <a:bodyPr/>
          <a:lstStyle/>
          <a:p>
            <a:fld id="{7DF6740B-1C80-4427-BB78-DB640BF92A00}" type="slidenum">
              <a:rPr kumimoji="1" lang="ja-JP" altLang="en-US" smtClean="0"/>
              <a:t>‹#›</a:t>
            </a:fld>
            <a:endParaRPr kumimoji="1" lang="ja-JP" altLang="en-US"/>
          </a:p>
        </p:txBody>
      </p:sp>
    </p:spTree>
    <p:extLst>
      <p:ext uri="{BB962C8B-B14F-4D97-AF65-F5344CB8AC3E}">
        <p14:creationId xmlns:p14="http://schemas.microsoft.com/office/powerpoint/2010/main" val="159903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8721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11168800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094290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vmlDrawing" Target="../drawings/vmlDrawing1.v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8.xml"/><Relationship Id="rId7"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ags" Target="../tags/tag3.xml"/><Relationship Id="rId5" Type="http://schemas.openxmlformats.org/officeDocument/2006/relationships/vmlDrawing" Target="../drawings/vmlDrawing2.v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8"/>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6" name="think-cell スライド" r:id="rId9" imgW="639" imgH="642" progId="TCLayout.ActiveDocument.1">
                  <p:embed/>
                </p:oleObj>
              </mc:Choice>
              <mc:Fallback>
                <p:oleObj name="think-cell スライド" r:id="rId9"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 id="2147485120" r:id="rId4"/>
    <p:sldLayoutId id="2147485121" r:id="rId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6"/>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 name="think-cell スライド" r:id="rId7" imgW="639" imgH="642" progId="TCLayout.ActiveDocument.1">
                  <p:embed/>
                </p:oleObj>
              </mc:Choice>
              <mc:Fallback>
                <p:oleObj name="think-cell スライド" r:id="rId7"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9050551"/>
      </p:ext>
    </p:extLst>
  </p:cSld>
  <p:clrMap bg1="lt1" tx1="dk1" bg2="lt2" tx2="dk2" accent1="accent1" accent2="accent2" accent3="accent3" accent4="accent4" accent5="accent5" accent6="accent6" hlink="hlink" folHlink="folHlink"/>
  <p:sldLayoutIdLst>
    <p:sldLayoutId id="2147485123" r:id="rId1"/>
    <p:sldLayoutId id="2147485124" r:id="rId2"/>
    <p:sldLayoutId id="2147485125"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vmlDrawing" Target="../drawings/vmlDrawing4.vml"/><Relationship Id="rId5" Type="http://schemas.openxmlformats.org/officeDocument/2006/relationships/image" Target="../media/image2.emf"/><Relationship Id="rId4" Type="http://schemas.openxmlformats.org/officeDocument/2006/relationships/package" Target="../embeddings/Microsoft_Excel_Worksheet.xlsx"/></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2"/>
            </p:custDataLst>
            <p:extLst>
              <p:ext uri="{D42A27DB-BD31-4B8C-83A1-F6EECF244321}">
                <p14:modId xmlns:p14="http://schemas.microsoft.com/office/powerpoint/2010/main" val="18345646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4" name="think-cell スライド" r:id="rId5" imgW="639" imgH="642" progId="TCLayout.ActiveDocument.1">
                  <p:embed/>
                </p:oleObj>
              </mc:Choice>
              <mc:Fallback>
                <p:oleObj name="think-cell スライド" r:id="rId5"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pPr>
              <a:tabLst>
                <a:tab pos="10768013" algn="r"/>
              </a:tabLst>
            </a:pPr>
            <a:r>
              <a:rPr kumimoji="1" lang="zh-TW" altLang="en-US" dirty="0"/>
              <a:t>間接補助事業</a:t>
            </a:r>
            <a:r>
              <a:rPr kumimoji="1" lang="ja-JP" altLang="en-US" dirty="0"/>
              <a:t>の実施計画</a:t>
            </a:r>
            <a:br>
              <a:rPr kumimoji="1" lang="en-US" altLang="ja-JP" dirty="0"/>
            </a:br>
            <a:br>
              <a:rPr kumimoji="1" lang="en-US" altLang="ja-JP" dirty="0"/>
            </a:br>
            <a:r>
              <a:rPr kumimoji="1" lang="ja-JP" altLang="en-US" sz="1800" dirty="0"/>
              <a:t>提案事業名：○○○</a:t>
            </a:r>
            <a:r>
              <a:rPr kumimoji="1" lang="en-US" altLang="ja-JP" sz="1800" dirty="0"/>
              <a:t>	</a:t>
            </a:r>
            <a:r>
              <a:rPr kumimoji="1" lang="ja-JP" altLang="en-US" sz="1800" dirty="0"/>
              <a:t>提案者名：Ａ社</a:t>
            </a:r>
            <a:r>
              <a:rPr kumimoji="1" lang="ja-JP" altLang="en-US" sz="1400" dirty="0"/>
              <a:t>（代表事業者） </a:t>
            </a:r>
            <a:r>
              <a:rPr kumimoji="1" lang="ja-JP" altLang="en-US" sz="1800" dirty="0"/>
              <a:t>、代表者名：代表取締役社長　</a:t>
            </a:r>
            <a:r>
              <a:rPr kumimoji="1" lang="en-US" altLang="ja-JP" sz="1800" dirty="0"/>
              <a:t>aa </a:t>
            </a:r>
            <a:r>
              <a:rPr kumimoji="1" lang="en-US" altLang="ja-JP" sz="1800" dirty="0" err="1"/>
              <a:t>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a:t>＜注意事項＞</a:t>
            </a:r>
            <a:endParaRPr kumimoji="1" lang="en-US" altLang="ja-JP" sz="1100"/>
          </a:p>
          <a:p>
            <a:endParaRPr kumimoji="1" lang="en-US" altLang="ja-JP" sz="1100"/>
          </a:p>
          <a:p>
            <a:pPr marL="342900" indent="-342900">
              <a:buFont typeface="Arial" panose="020B0604020202020204" pitchFamily="34" charset="0"/>
              <a:buChar char="•"/>
            </a:pPr>
            <a:r>
              <a:rPr kumimoji="1" lang="ja-JP" altLang="en-US" sz="1100"/>
              <a:t>本資料に記載している項目に必要情報を入力し、「</a:t>
            </a:r>
            <a:r>
              <a:rPr kumimoji="1" lang="zh-TW" altLang="en-US" sz="1100"/>
              <a:t>間接補助事業</a:t>
            </a:r>
            <a:r>
              <a:rPr kumimoji="1" lang="ja-JP" altLang="en-US" sz="1100"/>
              <a:t>の実施計画」を作成してください</a:t>
            </a:r>
            <a:endParaRPr kumimoji="1" lang="en-US" altLang="ja-JP" sz="1100"/>
          </a:p>
          <a:p>
            <a:pPr marL="342900" indent="-342900">
              <a:buFont typeface="Arial" panose="020B0604020202020204" pitchFamily="34" charset="0"/>
              <a:buChar char="•"/>
            </a:pPr>
            <a:r>
              <a:rPr kumimoji="1" lang="ja-JP" altLang="en-US" sz="1100"/>
              <a:t>フォーマットはあくまで例示であり、資料の体裁・分量を変えること（既存の中期経営計画・経営ビジョン等の引用・挿入等を含む）は自由ですが、各ページの記載ガイドについて十分な言及がない場合は、審査において十分に評価されない可能性があります。なお、事実・データ等の記載は、その出典を明記して下さい</a:t>
            </a:r>
            <a:endParaRPr kumimoji="1" lang="en-US" altLang="ja-JP" sz="1100"/>
          </a:p>
          <a:p>
            <a:pPr marL="342900" indent="-342900">
              <a:buFont typeface="Arial" panose="020B0604020202020204" pitchFamily="34" charset="0"/>
              <a:buChar char="•"/>
            </a:pPr>
            <a:r>
              <a:rPr kumimoji="1" lang="ja-JP" altLang="en-US" sz="1100"/>
              <a:t>必要に応じて、参考資料（自由様式）を挿入して下さい</a:t>
            </a:r>
            <a:endParaRPr kumimoji="1" lang="en-US" altLang="ja-JP" sz="1100"/>
          </a:p>
          <a:p>
            <a:pPr marL="342900" indent="-342900">
              <a:buFont typeface="Arial" panose="020B0604020202020204" pitchFamily="34" charset="0"/>
              <a:buChar char="•"/>
            </a:pPr>
            <a:r>
              <a:rPr kumimoji="1" lang="ja-JP" altLang="en-US" sz="1100"/>
              <a:t>応募にあたっては、公募要領等をご覧下さい。審査の結果、採択され、事業を実施するには、これらの内容に同意いただくことが必要です</a:t>
            </a:r>
            <a:endParaRPr kumimoji="1" lang="en-US" altLang="ja-JP" sz="1100"/>
          </a:p>
          <a:p>
            <a:pPr marL="342900" indent="-342900">
              <a:buFont typeface="Arial" panose="020B0604020202020204" pitchFamily="34" charset="0"/>
              <a:buChar char="•"/>
            </a:pPr>
            <a:r>
              <a:rPr kumimoji="1" lang="ja-JP" altLang="en-US" sz="1100"/>
              <a:t>本実施計画のうち非開示を希望する情報・スライドはその旨を明記ください。非開示情報と認められる情報は、環境省及び補助事業者の担当者及び審査委員以外には提供しないものとし、本事業以外の目的に使用しません</a:t>
            </a:r>
            <a:endParaRPr kumimoji="1" lang="en-US" altLang="ja-JP" sz="110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(R7</a:t>
            </a:r>
            <a:r>
              <a:rPr kumimoji="1" lang="ja-JP" altLang="en-US" sz="1600" dirty="0">
                <a:solidFill>
                  <a:srgbClr val="575757"/>
                </a:solidFill>
                <a:latin typeface="Meiryo UI" panose="020B0604030504040204" pitchFamily="50" charset="-128"/>
                <a:ea typeface="Meiryo UI" panose="020B0604030504040204" pitchFamily="50" charset="-128"/>
              </a:rPr>
              <a:t>公募フォーマット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chemeClr val="bg1"/>
                </a:solidFill>
                <a:latin typeface="Meiryo UI" panose="020B0604030504040204" pitchFamily="50" charset="-128"/>
                <a:ea typeface="Meiryo UI" panose="020B0604030504040204" pitchFamily="50" charset="-128"/>
              </a:rPr>
              <a:t>（共同申請者（委託先除く）：Ｂ社）</a:t>
            </a:r>
            <a:endParaRPr kumimoji="1" lang="en-US" altLang="ja-JP">
              <a:solidFill>
                <a:schemeClr val="bg1"/>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093910" y="3801970"/>
            <a:ext cx="2035946"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a:solidFill>
                  <a:schemeClr val="bg1"/>
                </a:solidFill>
                <a:latin typeface="Meiryo UI" panose="020B0604030504040204" pitchFamily="50" charset="-128"/>
                <a:ea typeface="Meiryo UI" panose="020B0604030504040204" pitchFamily="50" charset="-128"/>
              </a:rPr>
              <a:t>※</a:t>
            </a:r>
            <a:r>
              <a:rPr kumimoji="1" lang="ja-JP" altLang="en-US" sz="1050">
                <a:solidFill>
                  <a:schemeClr val="bg1"/>
                </a:solidFill>
                <a:latin typeface="Meiryo UI" panose="020B0604030504040204" pitchFamily="50" charset="-128"/>
                <a:ea typeface="Meiryo UI" panose="020B0604030504040204" pitchFamily="50" charset="-128"/>
              </a:rPr>
              <a:t>共同実施の場合には、</a:t>
            </a:r>
            <a:br>
              <a:rPr kumimoji="1" lang="en-US" altLang="ja-JP" sz="1050">
                <a:solidFill>
                  <a:schemeClr val="bg1"/>
                </a:solidFill>
                <a:latin typeface="Meiryo UI" panose="020B0604030504040204" pitchFamily="50" charset="-128"/>
                <a:ea typeface="Meiryo UI" panose="020B0604030504040204" pitchFamily="50" charset="-128"/>
              </a:rPr>
            </a:br>
            <a:r>
              <a:rPr kumimoji="1" lang="ja-JP" altLang="en-US" sz="1050">
                <a:solidFill>
                  <a:schemeClr val="bg1"/>
                </a:solidFill>
                <a:latin typeface="Meiryo UI" panose="020B0604030504040204" pitchFamily="50" charset="-128"/>
                <a:ea typeface="Meiryo UI" panose="020B0604030504040204" pitchFamily="50" charset="-128"/>
              </a:rPr>
              <a:t>代表事業者を明記して下さい</a:t>
            </a:r>
          </a:p>
        </p:txBody>
      </p:sp>
      <p:sp>
        <p:nvSpPr>
          <p:cNvPr id="6" name="テキスト ボックス 5">
            <a:extLst>
              <a:ext uri="{FF2B5EF4-FFF2-40B4-BE49-F238E27FC236}">
                <a16:creationId xmlns:a16="http://schemas.microsoft.com/office/drawing/2014/main" id="{9F4EE552-96E2-D88B-51C0-1F4BE3557845}"/>
              </a:ext>
            </a:extLst>
          </p:cNvPr>
          <p:cNvSpPr txBox="1"/>
          <p:nvPr/>
        </p:nvSpPr>
        <p:spPr>
          <a:xfrm>
            <a:off x="9656064" y="681456"/>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様式第３</a:t>
            </a:r>
            <a:r>
              <a:rPr kumimoji="1" lang="en-US" altLang="ja-JP" sz="1600">
                <a:solidFill>
                  <a:srgbClr val="575757"/>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48859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23676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83666" y="1548966"/>
            <a:ext cx="6747814" cy="933203"/>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（ビジネスモデルの特徴として、自社の強み等を活かした独自性・新規性・有効性・実現可能性・継続性等を記載）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196191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23136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自社の強み、弱み（経営資源）</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59006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自社の強み</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48248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ターゲットに対する提供価値</a:t>
            </a:r>
            <a:endParaRPr kumimoji="1" lang="en-US" altLang="ja-JP" sz="1400" b="1">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48859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22231" y="1546498"/>
            <a:ext cx="4258447" cy="542084"/>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前述のターゲットに対して、自社の強みをどのように活かして価値を提供していくのか、また弱みへの対応を整理</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291174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57906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A</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0165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競合</a:t>
            </a:r>
            <a:endParaRPr kumimoji="1" lang="en-US" altLang="ja-JP" sz="1400" b="1">
              <a:solidFill>
                <a:schemeClr val="tx1"/>
              </a:solidFill>
              <a:latin typeface="Meiryo UI" panose="020B0604030504040204" pitchFamily="50" charset="-128"/>
              <a:ea typeface="Meiryo UI" panose="020B0604030504040204" pitchFamily="50" charset="-128"/>
            </a:endParaRPr>
          </a:p>
          <a:p>
            <a:pPr algn="ctr"/>
            <a:r>
              <a:rPr kumimoji="1" lang="en-US" altLang="ja-JP" sz="1400" b="1">
                <a:solidFill>
                  <a:schemeClr val="tx1"/>
                </a:solidFill>
                <a:latin typeface="Meiryo UI" panose="020B0604030504040204" pitchFamily="50" charset="-128"/>
                <a:ea typeface="Meiryo UI" panose="020B0604030504040204" pitchFamily="50" charset="-128"/>
              </a:rPr>
              <a:t>B</a:t>
            </a:r>
            <a:r>
              <a:rPr kumimoji="1" lang="ja-JP" altLang="en-US" sz="1400" b="1">
                <a:solidFill>
                  <a:schemeClr val="tx1"/>
                </a:solidFill>
                <a:latin typeface="Meiryo UI" panose="020B0604030504040204" pitchFamily="50" charset="-128"/>
                <a:ea typeface="Meiryo UI" panose="020B0604030504040204" pitchFamily="50" charset="-128"/>
              </a:rPr>
              <a:t>社</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293600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現在</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293600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293600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61678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技術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顧客基盤</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例</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61288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例</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その他経営資源</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88631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0332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54325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52143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36597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59299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67636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57906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293600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0332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52591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）ビジネスモデルの特徴</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○○の強みを活かして、</a:t>
            </a:r>
            <a:r>
              <a:rPr kumimoji="1" lang="en-US" altLang="ja-JP">
                <a:solidFill>
                  <a:schemeClr val="tx1"/>
                </a:solidFill>
              </a:rPr>
              <a:t>XX</a:t>
            </a:r>
            <a:r>
              <a:rPr kumimoji="1" lang="ja-JP" altLang="en-US">
                <a:solidFill>
                  <a:schemeClr val="tx1"/>
                </a:solidFill>
              </a:rPr>
              <a:t>の観点から差別化を目指す</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61514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54651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0144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75169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将来</a:t>
            </a: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75169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75169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3" name="右矢印 62"/>
          <p:cNvSpPr/>
          <p:nvPr/>
        </p:nvSpPr>
        <p:spPr>
          <a:xfrm rot="5400000">
            <a:off x="6363431" y="3334044"/>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291016"/>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269098"/>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263010"/>
            <a:ext cx="358827" cy="364484"/>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9D465FE-C818-2D91-F6CC-B167A933759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Tree>
    <p:extLst>
      <p:ext uri="{BB962C8B-B14F-4D97-AF65-F5344CB8AC3E}">
        <p14:creationId xmlns:p14="http://schemas.microsoft.com/office/powerpoint/2010/main" val="139185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4"/>
            <a:ext cx="11555831" cy="91124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船舶・機器等の市場導入に向けて、国際競争力強化に向けて必要なルール形成</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標準化、知財保護等</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の取組方針・考え方を記載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船舶・機器等の価値が市場で受容される方法、競合他社との差異化を図る方法、自社の強みを客観的に示すための方法など</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標準化、知財保護等）に関する現状認識を踏まえ、本事業期間に実施するオープン戦略（標準化等）及びクローズ戦略（知財保護等）の考え方や具体的な取組内容を記載。標準化、知財保護以外の戦略で市場を創造・拡大する場合は、その方法を記載</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0" lang="en-US" altLang="ja-JP"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5</a:t>
            </a:r>
            <a:r>
              <a:rPr kumimoji="1"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）市場獲得に向けたルール形成戦略</a:t>
            </a:r>
            <a:endParaRPr kumimoji="1" lang="en-US" sz="2000" b="0" i="0" u="none" strike="sngStrike" kern="1200" cap="none" spc="0" normalizeH="0" baseline="0" noProof="0">
              <a:ln>
                <a:noFill/>
              </a:ln>
              <a:solidFill>
                <a:srgbClr val="0070C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市場導入（事業化）後のシェアを獲得するために、ルール形成（標準化等）を検討・実施</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251417" y="5347042"/>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（例１）標準化戦略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7902" y="5346763"/>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（例２）知財戦略</a:t>
            </a:r>
            <a:endParaRPr kumimoji="0" 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41226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（記載例）</a:t>
            </a:r>
            <a:endParaRPr kumimoji="0"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2024</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年７月に国土交通省海事局が、「船舶産業の変革実現のための検討会」の報告書にて、今後の取組の一つとして、標準化に関する会議体を設置し主導すると取りまとめた。</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2025</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月に国土交通省海事局が「</a:t>
            </a:r>
            <a:r>
              <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Type-C</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燃料タンク（アンモニア）標準」をとりまとめた。</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319176"/>
            <a:ext cx="522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3" y="2024881"/>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ルール形成の前提となる市場導入に向けての取組方針・考え方</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24407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085779"/>
            <a:ext cx="1142215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4747833"/>
            <a:ext cx="11350984" cy="0"/>
          </a:xfrm>
          <a:prstGeom prst="line">
            <a:avLst/>
          </a:prstGeom>
          <a:ln w="9525" cap="rnd">
            <a:solidFill>
              <a:schemeClr val="tx1">
                <a:lumMod val="50000"/>
                <a:lumOff val="5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319176"/>
            <a:ext cx="5274053"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4753116"/>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本事業期間におけるオープン戦略（標準化等）及びクローズ戦略（知財等）の具体的な取組内容</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360399"/>
            <a:ext cx="4958362"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ctr" defTabSz="914400" rtl="0" eaLnBrk="1" fontAlgn="auto" latinLnBrk="0" hangingPunct="1">
              <a:lnSpc>
                <a:spcPct val="100000"/>
              </a:lnSpc>
              <a:spcBef>
                <a:spcPts val="600"/>
              </a:spcBef>
              <a:spcAft>
                <a:spcPts val="0"/>
              </a:spcAft>
              <a:buClr>
                <a:srgbClr val="000000"/>
              </a:buClr>
              <a:buSzPct val="100000"/>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（適宜、図表・フレームワーク等用いて記載）</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市場導入するために、必要な取組は何か、現在ある規制との関係性など　</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」、「ターゲット市場の特徴、目標とするシェア・ 時期</a:t>
            </a:r>
            <a:r>
              <a:rPr kumimoji="0" lang="ja-JP" altLang="en-US"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」等を踏まえた上で、どのようなルール形成を通じて、競合他社と差別化するか、という想定シナリオを記載。複数のシナリオを描くことを推奨</a:t>
            </a:r>
            <a:endParaRPr kumimoji="0"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1.(4)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ビジネスモデルの特徴において詳細記載</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0"/>
              </a:spcBef>
              <a:spcAft>
                <a:spcPts val="0"/>
              </a:spcAft>
              <a:buClr>
                <a:srgbClr val="000000"/>
              </a:buClr>
              <a:buSzPct val="100000"/>
              <a:buFontTx/>
              <a:buNone/>
              <a:tabLst>
                <a:tab pos="1073150" algn="l"/>
              </a:tabLst>
              <a:defRPr/>
            </a:pP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 </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60664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026978"/>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標準化等</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108551" y="5779218"/>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（記載例）</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バリューチェーンにおける協調領域拡大のため、</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Type-C</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燃料タンク（アンモニア）標準に基づく仕様のタンクを＜製造できる設備を導入する（主にタンクメーカーの場合）</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顧客への提案に積極的に活用する（主に造船所の場合）＞</a:t>
            </a:r>
            <a:endParaRPr kumimoji="1" lang="en-US" altLang="ja-JP" sz="1100" b="0" i="0" u="none" strike="sng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その他の取組（</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下記内容参考）</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19030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「標準化団体に参加、</a:t>
            </a:r>
            <a:r>
              <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規格の開発に参画」という記載だけでは不十分</a:t>
            </a:r>
            <a:endParaRPr kumimoji="1" lang="en-US" altLang="ja-JP" sz="1050" b="0" i="0" u="none" strike="sng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2" indent="0" algn="l" defTabSz="914400" rtl="0" eaLnBrk="1" fontAlgn="auto" latinLnBrk="0" hangingPunct="1">
              <a:lnSpc>
                <a:spcPct val="100000"/>
              </a:lnSpc>
              <a:spcBef>
                <a:spcPts val="600"/>
              </a:spcBef>
              <a:spcAft>
                <a:spcPts val="0"/>
              </a:spcAft>
              <a:buClr>
                <a:srgbClr val="000000"/>
              </a:buClr>
              <a:buSzPct val="100000"/>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　「○○するために、▲▲団体と、製品化までに■■の標準化を行う」という記載を期待</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5132115" y="6536276"/>
            <a:ext cx="6020371"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市場作り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仲間作り</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の方法</a:t>
            </a:r>
            <a:r>
              <a:rPr kumimoji="0" lang="ja-JP" altLang="en-US" sz="1050" b="0" i="0" u="none" strike="noStrike" kern="1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実証</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a:t>
            </a:r>
            <a:r>
              <a:rPr kumimoji="0" lang="ja-JP" altLang="ja-JP"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やユーザ獲得</a:t>
            </a:r>
            <a:r>
              <a:rPr kumimoji="0" lang="ja-JP" altLang="en-US" sz="105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59" y="5810545"/>
            <a:ext cx="2911049"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差</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別</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クローズ戦略</a:t>
            </a:r>
            <a:r>
              <a:rPr kumimoji="0" lang="en-US"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　　技術領域、</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競合</a:t>
            </a:r>
            <a:r>
              <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kumimoji="0" lang="ja-JP" altLang="ja-JP" sz="1050" b="0" i="0" u="none" strike="noStrike" kern="1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err="1">
              <a:ln>
                <a:noFill/>
              </a:ln>
              <a:solidFill>
                <a:prstClr val="black"/>
              </a:solidFill>
              <a:effectLst/>
              <a:highlight>
                <a:srgbClr val="FFFF00"/>
              </a:highlight>
              <a:uLnTx/>
              <a:uFillTx/>
              <a:latin typeface="Meiryo UI" panose="020B0604030504040204" pitchFamily="50" charset="-128"/>
              <a:ea typeface="Meiryo UI" panose="020B0604030504040204" pitchFamily="50" charset="-128"/>
              <a:cs typeface="+mn-cs"/>
            </a:endParaRPr>
          </a:p>
        </p:txBody>
      </p:sp>
      <p:sp>
        <p:nvSpPr>
          <p:cNvPr id="2" name="吹き出し: 四角形 48">
            <a:extLst>
              <a:ext uri="{FF2B5EF4-FFF2-40B4-BE49-F238E27FC236}">
                <a16:creationId xmlns:a16="http://schemas.microsoft.com/office/drawing/2014/main" id="{044CBB62-ED14-1964-743A-29364ACD60B9}"/>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大企業は必須、</a:t>
            </a:r>
            <a:endParaRPr kumimoji="1" lang="en-US" altLang="ja-JP"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rPr>
              <a:t>中小企業は加点</a:t>
            </a:r>
            <a:endParaRPr kumimoji="1" lang="en-US" altLang="ja-JP" sz="1050" b="0"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4" name="正方形/長方形 3">
            <a:extLst>
              <a:ext uri="{FF2B5EF4-FFF2-40B4-BE49-F238E27FC236}">
                <a16:creationId xmlns:a16="http://schemas.microsoft.com/office/drawing/2014/main" id="{024DE19E-11E6-4AB3-0A79-9DB111D0C926}"/>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該当者</a:t>
            </a:r>
          </a:p>
        </p:txBody>
      </p:sp>
      <p:sp>
        <p:nvSpPr>
          <p:cNvPr id="3" name="ee4pHeader1">
            <a:extLst>
              <a:ext uri="{FF2B5EF4-FFF2-40B4-BE49-F238E27FC236}">
                <a16:creationId xmlns:a16="http://schemas.microsoft.com/office/drawing/2014/main" id="{A60186AA-B004-FDDB-96F0-184C734B52BF}"/>
              </a:ext>
            </a:extLst>
          </p:cNvPr>
          <p:cNvSpPr txBox="1"/>
          <p:nvPr/>
        </p:nvSpPr>
        <p:spPr>
          <a:xfrm>
            <a:off x="251417" y="5082251"/>
            <a:ext cx="11784583" cy="371426"/>
          </a:xfrm>
          <a:prstGeom prst="rect">
            <a:avLst/>
          </a:prstGeom>
          <a:noFill/>
          <a:ln cap="rnd">
            <a:noFill/>
          </a:ln>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大企業については、必ずオープン戦略とクローズ戦略の両方について必ず記載すること。</a:t>
            </a:r>
            <a:endPar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また（大企業、中小企業関わらず） </a:t>
            </a: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Type-C</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燃料タンク（アンモニア）に係る投資を行う</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企業</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は、</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a:t>
            </a:r>
            <a:r>
              <a:rPr kumimoji="0" lang="en-US"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Type-C</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燃料タンク（アンモニア）標準</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の活用や</a:t>
            </a:r>
            <a:r>
              <a:rPr kumimoji="0" lang="ja-JP" altLang="en-US"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同標準の</a:t>
            </a:r>
            <a:r>
              <a:rPr kumimoji="0" lang="ja-JP" altLang="ja-JP" sz="11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Courier New" panose="02070309020205020404" pitchFamily="49" charset="0"/>
              </a:rPr>
              <a:t>将来の見直しへの協力等について必ず記載すること。</a:t>
            </a:r>
          </a:p>
        </p:txBody>
      </p:sp>
    </p:spTree>
    <p:extLst>
      <p:ext uri="{BB962C8B-B14F-4D97-AF65-F5344CB8AC3E}">
        <p14:creationId xmlns:p14="http://schemas.microsoft.com/office/powerpoint/2010/main" val="9874051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6229134" y="1581901"/>
            <a:ext cx="5322138"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6229134" y="1330079"/>
            <a:ext cx="5322138"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本事業における地域経済への効果・影響</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55" name="TextBox 54">
            <a:extLst>
              <a:ext uri="{FF2B5EF4-FFF2-40B4-BE49-F238E27FC236}">
                <a16:creationId xmlns:a16="http://schemas.microsoft.com/office/drawing/2014/main" id="{48A45652-7F88-4803-93E9-DF71B0FFC205}"/>
              </a:ext>
            </a:extLst>
          </p:cNvPr>
          <p:cNvSpPr txBox="1"/>
          <p:nvPr/>
        </p:nvSpPr>
        <p:spPr>
          <a:xfrm>
            <a:off x="611625" y="1324679"/>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本事業における投資誘発効果（川上企業・川下企業への影響等）</a:t>
            </a:r>
            <a:endParaRPr kumimoji="1" lang="en-US" sz="1400">
              <a:solidFill>
                <a:schemeClr val="tx2"/>
              </a:solidFill>
              <a:latin typeface="Meiryo UI" panose="020B0604030504040204" pitchFamily="50" charset="-128"/>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5328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Rectangle 45">
            <a:extLst>
              <a:ext uri="{FF2B5EF4-FFF2-40B4-BE49-F238E27FC236}">
                <a16:creationId xmlns:a16="http://schemas.microsoft.com/office/drawing/2014/main" id="{98F8A7EB-48F3-8FED-8DD9-ADECAA38038D}"/>
              </a:ext>
            </a:extLst>
          </p:cNvPr>
          <p:cNvSpPr/>
          <p:nvPr/>
        </p:nvSpPr>
        <p:spPr>
          <a:xfrm>
            <a:off x="611625"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他社への受発注等による経済効果、投資誘発効果を定量目標も用いながら具体的に記載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10" name="Rectangle 45">
            <a:extLst>
              <a:ext uri="{FF2B5EF4-FFF2-40B4-BE49-F238E27FC236}">
                <a16:creationId xmlns:a16="http://schemas.microsoft.com/office/drawing/2014/main" id="{F58DBE64-44F6-51B2-8C39-8633A46C5E10}"/>
              </a:ext>
            </a:extLst>
          </p:cNvPr>
          <p:cNvSpPr/>
          <p:nvPr/>
        </p:nvSpPr>
        <p:spPr>
          <a:xfrm>
            <a:off x="6229134" y="1800043"/>
            <a:ext cx="5040000"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79413" lvl="1" indent="-285750">
              <a:buClr>
                <a:schemeClr val="tx2"/>
              </a:buClr>
              <a:buSzPct val="100000"/>
              <a:buFont typeface="Arial" panose="020B0604020202020204" pitchFamily="34" charset="0"/>
              <a:buChar char="•"/>
              <a:tabLst>
                <a:tab pos="266700" algn="l"/>
              </a:tabLst>
            </a:pPr>
            <a:r>
              <a:rPr lang="ja-JP" altLang="en-US" sz="1400">
                <a:solidFill>
                  <a:schemeClr val="tx1"/>
                </a:solidFill>
                <a:latin typeface="Meiryo UI" panose="020B0604030504040204" pitchFamily="50" charset="-128"/>
                <a:ea typeface="Meiryo UI" panose="020B0604030504040204" pitchFamily="50" charset="-128"/>
              </a:rPr>
              <a:t>地域の雇用創出等、地域経済への効果・影響を定量目標も用いながら具体的に記載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2" name="TextBox 24">
            <a:extLst>
              <a:ext uri="{FF2B5EF4-FFF2-40B4-BE49-F238E27FC236}">
                <a16:creationId xmlns:a16="http://schemas.microsoft.com/office/drawing/2014/main" id="{D6CD44D5-6774-2967-D36A-4B6CB7532E7E}"/>
              </a:ext>
            </a:extLst>
          </p:cNvPr>
          <p:cNvSpPr txBox="1"/>
          <p:nvPr/>
        </p:nvSpPr>
        <p:spPr>
          <a:xfrm>
            <a:off x="611625"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686642" y="3392710"/>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sp>
        <p:nvSpPr>
          <p:cNvPr id="77" name="Rectangle 76">
            <a:extLst>
              <a:ext uri="{FF2B5EF4-FFF2-40B4-BE49-F238E27FC236}">
                <a16:creationId xmlns:a16="http://schemas.microsoft.com/office/drawing/2014/main" id="{7C0ECC9E-5298-488A-B983-7F655B34996A}"/>
              </a:ext>
            </a:extLst>
          </p:cNvPr>
          <p:cNvSpPr/>
          <p:nvPr/>
        </p:nvSpPr>
        <p:spPr>
          <a:xfrm>
            <a:off x="521721" y="1190319"/>
            <a:ext cx="11257503" cy="9406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船舶・機器等の需要の不確実性を前提とした上で、一定の仮定に基づき、</a:t>
            </a:r>
            <a:r>
              <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2035</a:t>
            </a: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年頃までの長期的な事業スケジュールの概要を記載（別添２収支計画の表を転記すること）</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提案時点での数字や内容は必ずしも正確である必要はなく、対象船舶・機器等の収益化・事業成長の見通し・スケジュール（当初計画）を確認するもの</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今後、事業実施期間中のモニタリングにおいて、当該情報をアップデートした上で、定期的に確認を行う予定</a:t>
            </a:r>
            <a:endParaRPr kumimoji="0"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7</a:t>
            </a:r>
            <a:r>
              <a:rPr kumimoji="1" lang="ja-JP" alt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）事業実施計画（投資計画・投資内訳）</a:t>
            </a:r>
            <a:endParaRPr kumimoji="1" lang="en-US" sz="20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年に船舶・機器等生産開始、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YY</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年頃の投資回収を想定</a:t>
            </a:r>
            <a:endParaRPr kumimoji="1" 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必須</a:t>
            </a:r>
          </a:p>
        </p:txBody>
      </p:sp>
      <p:graphicFrame>
        <p:nvGraphicFramePr>
          <p:cNvPr id="3" name="オブジェクト 2">
            <a:extLst>
              <a:ext uri="{FF2B5EF4-FFF2-40B4-BE49-F238E27FC236}">
                <a16:creationId xmlns:a16="http://schemas.microsoft.com/office/drawing/2014/main" id="{DC9E96A7-0F86-4325-BAEE-F6CA379C52F1}"/>
              </a:ext>
            </a:extLst>
          </p:cNvPr>
          <p:cNvGraphicFramePr>
            <a:graphicFrameLocks noChangeAspect="1"/>
          </p:cNvGraphicFramePr>
          <p:nvPr>
            <p:extLst>
              <p:ext uri="{D42A27DB-BD31-4B8C-83A1-F6EECF244321}">
                <p14:modId xmlns:p14="http://schemas.microsoft.com/office/powerpoint/2010/main" val="1298546797"/>
              </p:ext>
            </p:extLst>
          </p:nvPr>
        </p:nvGraphicFramePr>
        <p:xfrm>
          <a:off x="396875" y="2216150"/>
          <a:ext cx="11506200" cy="4618038"/>
        </p:xfrm>
        <a:graphic>
          <a:graphicData uri="http://schemas.openxmlformats.org/presentationml/2006/ole">
            <mc:AlternateContent xmlns:mc="http://schemas.openxmlformats.org/markup-compatibility/2006">
              <mc:Choice xmlns:v="urn:schemas-microsoft-com:vml" Requires="v">
                <p:oleObj spid="_x0000_s4098" name="Worksheet" r:id="rId4" imgW="11506129" imgH="4617530" progId="Excel.Sheet.12">
                  <p:embed/>
                </p:oleObj>
              </mc:Choice>
              <mc:Fallback>
                <p:oleObj name="Worksheet" r:id="rId4" imgW="11506129" imgH="4617530" progId="Excel.Sheet.12">
                  <p:embed/>
                  <p:pic>
                    <p:nvPicPr>
                      <p:cNvPr id="0" name=""/>
                      <p:cNvPicPr/>
                      <p:nvPr/>
                    </p:nvPicPr>
                    <p:blipFill>
                      <a:blip r:embed="rId5"/>
                      <a:stretch>
                        <a:fillRect/>
                      </a:stretch>
                    </p:blipFill>
                    <p:spPr>
                      <a:xfrm>
                        <a:off x="396875" y="2216150"/>
                        <a:ext cx="11506200" cy="4618038"/>
                      </a:xfrm>
                      <a:prstGeom prst="rect">
                        <a:avLst/>
                      </a:prstGeom>
                    </p:spPr>
                  </p:pic>
                </p:oleObj>
              </mc:Fallback>
            </mc:AlternateContent>
          </a:graphicData>
        </a:graphic>
      </p:graphicFrame>
    </p:spTree>
    <p:extLst>
      <p:ext uri="{BB962C8B-B14F-4D97-AF65-F5344CB8AC3E}">
        <p14:creationId xmlns:p14="http://schemas.microsoft.com/office/powerpoint/2010/main" val="2938776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7C0ECC9E-5298-488A-B983-7F655B34996A}"/>
              </a:ext>
            </a:extLst>
          </p:cNvPr>
          <p:cNvSpPr/>
          <p:nvPr/>
        </p:nvSpPr>
        <p:spPr>
          <a:xfrm>
            <a:off x="521721" y="1190318"/>
            <a:ext cx="11257503" cy="141711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年間あたり生産能力の水準及び</a:t>
            </a:r>
            <a:r>
              <a:rPr lang="ja-JP" altLang="en-US" sz="1400" strike="sngStrike"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生産開始年限を記載し、その設定の考え方と目標達成に向けたアプローチを記載すること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lvl="2"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lang="en-US" altLang="ja-JP" sz="1400" dirty="0">
                <a:solidFill>
                  <a:schemeClr val="tx1"/>
                </a:solidFill>
                <a:latin typeface="Meiryo UI" panose="020B0604030504040204" pitchFamily="50" charset="-128"/>
                <a:ea typeface="Meiryo UI" panose="020B0604030504040204" pitchFamily="50" charset="-128"/>
              </a:rPr>
              <a:t>2023 IMO GHG</a:t>
            </a:r>
            <a:r>
              <a:rPr lang="ja-JP" altLang="en-US" sz="1400" dirty="0">
                <a:solidFill>
                  <a:schemeClr val="tx1"/>
                </a:solidFill>
                <a:latin typeface="Meiryo UI" panose="020B0604030504040204" pitchFamily="50" charset="-128"/>
                <a:ea typeface="Meiryo UI" panose="020B0604030504040204" pitchFamily="50" charset="-128"/>
              </a:rPr>
              <a:t>削減戦略（</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年頃カーボンニュートラル）を踏まえ、</a:t>
            </a: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年より前倒しした会社全体の野心的なカーボンニュートラル目標を設定すること。</a:t>
            </a:r>
            <a:br>
              <a:rPr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カーボンニュートラルの市場の広がりを見据え、世界トップクラスを目指した目標設定を行い、原則として採択決定後から交付決定の間に公表すること。</a:t>
            </a:r>
            <a:endParaRPr lang="ja-JP" altLang="en-US" sz="1400" strike="sngStrike"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a:t>
            </a:r>
            <a:r>
              <a:rPr kumimoji="1" lang="en-US" altLang="ja-JP" sz="2000"/>
              <a:t>KPI</a:t>
            </a:r>
            <a:r>
              <a:rPr kumimoji="1" lang="ja-JP" altLang="en-US" sz="2000"/>
              <a:t>の目標達成に向けた計画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年間あたり生産能力の水準及び生産開始年限達成に向けた計画を立案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Straight Connector 22">
            <a:extLst>
              <a:ext uri="{FF2B5EF4-FFF2-40B4-BE49-F238E27FC236}">
                <a16:creationId xmlns:a16="http://schemas.microsoft.com/office/drawing/2014/main" id="{1FF94A01-F827-4161-C7F6-E869158D76EC}"/>
              </a:ext>
            </a:extLst>
          </p:cNvPr>
          <p:cNvCxnSpPr>
            <a:cxnSpLocks/>
          </p:cNvCxnSpPr>
          <p:nvPr/>
        </p:nvCxnSpPr>
        <p:spPr>
          <a:xfrm>
            <a:off x="463550" y="4604445"/>
            <a:ext cx="10325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4">
            <a:extLst>
              <a:ext uri="{FF2B5EF4-FFF2-40B4-BE49-F238E27FC236}">
                <a16:creationId xmlns:a16="http://schemas.microsoft.com/office/drawing/2014/main" id="{D262709B-FF9B-403C-4BF5-658991AEB360}"/>
              </a:ext>
            </a:extLst>
          </p:cNvPr>
          <p:cNvSpPr txBox="1"/>
          <p:nvPr/>
        </p:nvSpPr>
        <p:spPr>
          <a:xfrm>
            <a:off x="463550" y="4226196"/>
            <a:ext cx="1032552"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12" name="TextBox 39">
            <a:extLst>
              <a:ext uri="{FF2B5EF4-FFF2-40B4-BE49-F238E27FC236}">
                <a16:creationId xmlns:a16="http://schemas.microsoft.com/office/drawing/2014/main" id="{40B2C80F-0269-E86A-6DAA-9541ECB47F1A}"/>
              </a:ext>
            </a:extLst>
          </p:cNvPr>
          <p:cNvSpPr txBox="1"/>
          <p:nvPr/>
        </p:nvSpPr>
        <p:spPr>
          <a:xfrm>
            <a:off x="460346" y="4621972"/>
            <a:ext cx="1032552" cy="1390876"/>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年間あたり生産能力</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2">
            <a:extLst>
              <a:ext uri="{FF2B5EF4-FFF2-40B4-BE49-F238E27FC236}">
                <a16:creationId xmlns:a16="http://schemas.microsoft.com/office/drawing/2014/main" id="{528F9EA5-528D-F635-72D3-054A3E99EBCD}"/>
              </a:ext>
            </a:extLst>
          </p:cNvPr>
          <p:cNvCxnSpPr>
            <a:cxnSpLocks/>
          </p:cNvCxnSpPr>
          <p:nvPr/>
        </p:nvCxnSpPr>
        <p:spPr>
          <a:xfrm>
            <a:off x="1611309" y="4604445"/>
            <a:ext cx="137458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34">
            <a:extLst>
              <a:ext uri="{FF2B5EF4-FFF2-40B4-BE49-F238E27FC236}">
                <a16:creationId xmlns:a16="http://schemas.microsoft.com/office/drawing/2014/main" id="{3FD2EED9-C082-FCAE-07E8-FC522D5F29F4}"/>
              </a:ext>
            </a:extLst>
          </p:cNvPr>
          <p:cNvSpPr txBox="1"/>
          <p:nvPr/>
        </p:nvSpPr>
        <p:spPr>
          <a:xfrm>
            <a:off x="1611308" y="4226196"/>
            <a:ext cx="1374581"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目標年度・目標値</a:t>
            </a:r>
            <a:endParaRPr kumimoji="1" lang="en-US" sz="1400" b="1"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40027" y="4621971"/>
            <a:ext cx="3086058" cy="139087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050" dirty="0">
                <a:solidFill>
                  <a:schemeClr val="tx1"/>
                </a:solidFill>
                <a:latin typeface="Meiryo UI" panose="020B0604030504040204" pitchFamily="50" charset="-128"/>
                <a:ea typeface="Meiryo UI" panose="020B0604030504040204" pitchFamily="50" charset="-128"/>
              </a:rPr>
              <a:t>（１）ゼロエミッション船等の建造能力</a:t>
            </a:r>
          </a:p>
          <a:p>
            <a:r>
              <a:rPr kumimoji="1" lang="ja-JP" altLang="en-US" sz="1050" dirty="0">
                <a:solidFill>
                  <a:schemeClr val="tx1"/>
                </a:solidFill>
                <a:latin typeface="Meiryo UI" panose="020B0604030504040204" pitchFamily="50" charset="-128"/>
                <a:ea typeface="Meiryo UI" panose="020B0604030504040204" pitchFamily="50" charset="-128"/>
              </a:rPr>
              <a:t>○○（トン数）総トン数、○○（船種）船　年産○○隻</a:t>
            </a:r>
          </a:p>
          <a:p>
            <a:endParaRPr kumimoji="1" lang="ja-JP" altLang="en-US" sz="105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（２）ゼロエミッション船等関連舶用機器の生産能力</a:t>
            </a:r>
          </a:p>
          <a:p>
            <a:r>
              <a:rPr kumimoji="1" lang="ja-JP" altLang="en-US" sz="1050" dirty="0">
                <a:solidFill>
                  <a:schemeClr val="tx1"/>
                </a:solidFill>
                <a:latin typeface="Meiryo UI" panose="020B0604030504040204" pitchFamily="50" charset="-128"/>
                <a:ea typeface="Meiryo UI" panose="020B0604030504040204" pitchFamily="50" charset="-128"/>
              </a:rPr>
              <a:t>〇〇（エンジン、燃料タンク、燃料供給システム等）　年産〇〇基</a:t>
            </a:r>
          </a:p>
        </p:txBody>
      </p:sp>
      <p:cxnSp>
        <p:nvCxnSpPr>
          <p:cNvPr id="35" name="Straight Connector 22">
            <a:extLst>
              <a:ext uri="{FF2B5EF4-FFF2-40B4-BE49-F238E27FC236}">
                <a16:creationId xmlns:a16="http://schemas.microsoft.com/office/drawing/2014/main" id="{AC17BDD4-03A8-8433-36A1-E57B26BDA2E3}"/>
              </a:ext>
            </a:extLst>
          </p:cNvPr>
          <p:cNvCxnSpPr>
            <a:cxnSpLocks/>
          </p:cNvCxnSpPr>
          <p:nvPr/>
        </p:nvCxnSpPr>
        <p:spPr>
          <a:xfrm>
            <a:off x="3104301" y="4604445"/>
            <a:ext cx="1374581"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34">
            <a:extLst>
              <a:ext uri="{FF2B5EF4-FFF2-40B4-BE49-F238E27FC236}">
                <a16:creationId xmlns:a16="http://schemas.microsoft.com/office/drawing/2014/main" id="{C6EC7684-F96A-20E8-057F-B1916B24AA2B}"/>
              </a:ext>
            </a:extLst>
          </p:cNvPr>
          <p:cNvSpPr txBox="1"/>
          <p:nvPr/>
        </p:nvSpPr>
        <p:spPr>
          <a:xfrm>
            <a:off x="4578515" y="4250572"/>
            <a:ext cx="1242537" cy="39515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令和</a:t>
            </a:r>
            <a:r>
              <a:rPr kumimoji="1" lang="en-US" altLang="ja-JP" sz="1400" b="1" dirty="0">
                <a:solidFill>
                  <a:schemeClr val="tx1"/>
                </a:solidFill>
                <a:latin typeface="Meiryo UI" panose="020B0604030504040204" pitchFamily="50" charset="-128"/>
                <a:ea typeface="Meiryo UI" panose="020B0604030504040204" pitchFamily="50" charset="-128"/>
              </a:rPr>
              <a:t>7</a:t>
            </a:r>
            <a:r>
              <a:rPr kumimoji="1" lang="ja-JP" altLang="en-US" sz="1400" b="1" dirty="0">
                <a:solidFill>
                  <a:schemeClr val="tx1"/>
                </a:solidFill>
                <a:latin typeface="Meiryo UI" panose="020B0604030504040204" pitchFamily="50" charset="-128"/>
                <a:ea typeface="Meiryo UI" panose="020B0604030504040204" pitchFamily="50" charset="-128"/>
              </a:rPr>
              <a:t>年度時点</a:t>
            </a:r>
            <a:endParaRPr kumimoji="1" lang="en-US" sz="1400" b="1" dirty="0">
              <a:solidFill>
                <a:schemeClr val="tx1"/>
              </a:solidFill>
              <a:latin typeface="Meiryo UI" panose="020B0604030504040204" pitchFamily="50" charset="-128"/>
              <a:ea typeface="Meiryo UI" panose="020B0604030504040204" pitchFamily="50" charset="-128"/>
            </a:endParaRPr>
          </a:p>
        </p:txBody>
      </p:sp>
      <p:sp>
        <p:nvSpPr>
          <p:cNvPr id="37" name="TextBox 39">
            <a:extLst>
              <a:ext uri="{FF2B5EF4-FFF2-40B4-BE49-F238E27FC236}">
                <a16:creationId xmlns:a16="http://schemas.microsoft.com/office/drawing/2014/main" id="{ADB2D6B4-CF76-6FFD-7321-BF8057D0A02D}"/>
              </a:ext>
            </a:extLst>
          </p:cNvPr>
          <p:cNvSpPr txBox="1"/>
          <p:nvPr/>
        </p:nvSpPr>
        <p:spPr>
          <a:xfrm>
            <a:off x="4763187" y="4621972"/>
            <a:ext cx="1374581"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40" name="Straight Connector 22">
            <a:extLst>
              <a:ext uri="{FF2B5EF4-FFF2-40B4-BE49-F238E27FC236}">
                <a16:creationId xmlns:a16="http://schemas.microsoft.com/office/drawing/2014/main" id="{2E74D322-3A59-6EC9-4A9E-36EA3C4F97FE}"/>
              </a:ext>
            </a:extLst>
          </p:cNvPr>
          <p:cNvCxnSpPr>
            <a:cxnSpLocks/>
          </p:cNvCxnSpPr>
          <p:nvPr/>
        </p:nvCxnSpPr>
        <p:spPr>
          <a:xfrm>
            <a:off x="4597293" y="4604445"/>
            <a:ext cx="3060000" cy="0"/>
          </a:xfrm>
          <a:prstGeom prst="line">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TextBox 34">
            <a:extLst>
              <a:ext uri="{FF2B5EF4-FFF2-40B4-BE49-F238E27FC236}">
                <a16:creationId xmlns:a16="http://schemas.microsoft.com/office/drawing/2014/main" id="{20E284E3-33FE-DDF8-6484-B40F646DADE2}"/>
              </a:ext>
            </a:extLst>
          </p:cNvPr>
          <p:cNvSpPr txBox="1"/>
          <p:nvPr/>
        </p:nvSpPr>
        <p:spPr>
          <a:xfrm>
            <a:off x="5918106" y="4388383"/>
            <a:ext cx="2656172" cy="26778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6095999" y="4645723"/>
            <a:ext cx="2656171" cy="1624507"/>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100" dirty="0">
                <a:solidFill>
                  <a:schemeClr val="tx1"/>
                </a:solidFill>
                <a:latin typeface="Meiryo UI" panose="020B0604030504040204" pitchFamily="50" charset="-128"/>
                <a:ea typeface="Meiryo UI" panose="020B0604030504040204" pitchFamily="50" charset="-128"/>
              </a:rPr>
              <a:t>・カーボンニュートラル目標</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ja-JP" altLang="en-US" sz="1100" dirty="0">
                <a:solidFill>
                  <a:schemeClr val="tx1"/>
                </a:solidFill>
                <a:latin typeface="Meiryo UI" panose="020B0604030504040204" pitchFamily="50" charset="-128"/>
                <a:ea typeface="Meiryo UI" panose="020B0604030504040204" pitchFamily="50" charset="-128"/>
              </a:rPr>
              <a:t>　</a:t>
            </a:r>
            <a:r>
              <a:rPr kumimoji="1" lang="ja-JP" altLang="en-US" sz="1100" dirty="0" err="1">
                <a:solidFill>
                  <a:schemeClr val="tx1"/>
                </a:solidFill>
                <a:latin typeface="Meiryo UI" panose="020B0604030504040204" pitchFamily="50" charset="-128"/>
                <a:ea typeface="Meiryo UI" panose="020B0604030504040204" pitchFamily="50" charset="-128"/>
              </a:rPr>
              <a:t>ー</a:t>
            </a:r>
            <a:r>
              <a:rPr kumimoji="1" lang="en-US" altLang="ja-JP" sz="1100" dirty="0">
                <a:solidFill>
                  <a:schemeClr val="tx1"/>
                </a:solidFill>
                <a:latin typeface="Meiryo UI" panose="020B0604030504040204" pitchFamily="50" charset="-128"/>
                <a:ea typeface="Meiryo UI" panose="020B0604030504040204" pitchFamily="50" charset="-128"/>
              </a:rPr>
              <a:t>20YY</a:t>
            </a:r>
            <a:r>
              <a:rPr kumimoji="1" lang="ja-JP" altLang="en-US" sz="1100" dirty="0">
                <a:solidFill>
                  <a:schemeClr val="tx1"/>
                </a:solidFill>
                <a:latin typeface="Meiryo UI" panose="020B0604030504040204" pitchFamily="50" charset="-128"/>
                <a:ea typeface="Meiryo UI" panose="020B0604030504040204" pitchFamily="50" charset="-128"/>
              </a:rPr>
              <a:t>年</a:t>
            </a:r>
            <a:endParaRPr kumimoji="1" lang="en-US" altLang="ja-JP" sz="1100" dirty="0">
              <a:solidFill>
                <a:schemeClr val="tx1"/>
              </a:solidFill>
              <a:latin typeface="Meiryo UI" panose="020B0604030504040204" pitchFamily="50" charset="-128"/>
              <a:ea typeface="Meiryo UI" panose="020B0604030504040204" pitchFamily="50" charset="-128"/>
            </a:endParaRPr>
          </a:p>
          <a:p>
            <a:endParaRPr kumimoji="1" lang="en-US" sz="1100" dirty="0">
              <a:solidFill>
                <a:schemeClr val="tx1"/>
              </a:solidFill>
              <a:latin typeface="Meiryo UI" panose="020B0604030504040204" pitchFamily="50" charset="-128"/>
              <a:ea typeface="Meiryo UI" panose="020B0604030504040204" pitchFamily="50" charset="-128"/>
            </a:endParaRPr>
          </a:p>
          <a:p>
            <a:endParaRPr kumimoji="1" lang="en-US" altLang="ja-JP" sz="1100" dirty="0">
              <a:solidFill>
                <a:schemeClr val="tx1"/>
              </a:solidFill>
              <a:highlight>
                <a:srgbClr val="FFFF00"/>
              </a:highlight>
              <a:latin typeface="Meiryo UI" panose="020B0604030504040204" pitchFamily="50" charset="-128"/>
              <a:ea typeface="Meiryo UI" panose="020B0604030504040204" pitchFamily="50" charset="-128"/>
            </a:endParaRPr>
          </a:p>
          <a:p>
            <a:endParaRPr kumimoji="1" lang="en-US" sz="1100" dirty="0">
              <a:solidFill>
                <a:schemeClr val="tx1"/>
              </a:solidFill>
              <a:latin typeface="Meiryo UI" panose="020B0604030504040204" pitchFamily="50" charset="-128"/>
              <a:ea typeface="Meiryo UI" panose="020B0604030504040204" pitchFamily="50" charset="-128"/>
            </a:endParaRPr>
          </a:p>
        </p:txBody>
      </p:sp>
      <p:cxnSp>
        <p:nvCxnSpPr>
          <p:cNvPr id="53" name="Straight Connector 22">
            <a:extLst>
              <a:ext uri="{FF2B5EF4-FFF2-40B4-BE49-F238E27FC236}">
                <a16:creationId xmlns:a16="http://schemas.microsoft.com/office/drawing/2014/main" id="{327F2F2E-A31A-26D9-A768-ABBA9BEAC079}"/>
              </a:ext>
            </a:extLst>
          </p:cNvPr>
          <p:cNvCxnSpPr>
            <a:cxnSpLocks/>
          </p:cNvCxnSpPr>
          <p:nvPr/>
        </p:nvCxnSpPr>
        <p:spPr>
          <a:xfrm>
            <a:off x="7775703" y="4604445"/>
            <a:ext cx="379085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34">
            <a:extLst>
              <a:ext uri="{FF2B5EF4-FFF2-40B4-BE49-F238E27FC236}">
                <a16:creationId xmlns:a16="http://schemas.microsoft.com/office/drawing/2014/main" id="{97F4EC57-9132-51AE-9430-1312704600CA}"/>
              </a:ext>
            </a:extLst>
          </p:cNvPr>
          <p:cNvSpPr txBox="1"/>
          <p:nvPr/>
        </p:nvSpPr>
        <p:spPr>
          <a:xfrm>
            <a:off x="8739878" y="4226196"/>
            <a:ext cx="282667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55" name="TextBox 39">
            <a:extLst>
              <a:ext uri="{FF2B5EF4-FFF2-40B4-BE49-F238E27FC236}">
                <a16:creationId xmlns:a16="http://schemas.microsoft.com/office/drawing/2014/main" id="{0D23EF7E-417D-D56C-C8B7-EBB894649A01}"/>
              </a:ext>
            </a:extLst>
          </p:cNvPr>
          <p:cNvSpPr txBox="1"/>
          <p:nvPr/>
        </p:nvSpPr>
        <p:spPr>
          <a:xfrm>
            <a:off x="8736674" y="4621972"/>
            <a:ext cx="2826675" cy="104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13">
            <a:extLst>
              <a:ext uri="{FF2B5EF4-FFF2-40B4-BE49-F238E27FC236}">
                <a16:creationId xmlns:a16="http://schemas.microsoft.com/office/drawing/2014/main" id="{B91AB777-D86D-4B70-8FF9-580822C22D21}"/>
              </a:ext>
            </a:extLst>
          </p:cNvPr>
          <p:cNvCxnSpPr>
            <a:cxnSpLocks/>
          </p:cNvCxnSpPr>
          <p:nvPr/>
        </p:nvCxnSpPr>
        <p:spPr>
          <a:xfrm>
            <a:off x="460346" y="4310188"/>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14" descr="ｂ">
            <a:extLst>
              <a:ext uri="{FF2B5EF4-FFF2-40B4-BE49-F238E27FC236}">
                <a16:creationId xmlns:a16="http://schemas.microsoft.com/office/drawing/2014/main" id="{243CC164-8977-D21B-FD6E-B7DAA6042F85}"/>
              </a:ext>
            </a:extLst>
          </p:cNvPr>
          <p:cNvSpPr txBox="1"/>
          <p:nvPr/>
        </p:nvSpPr>
        <p:spPr>
          <a:xfrm>
            <a:off x="460346" y="4026763"/>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2"/>
                </a:solidFill>
                <a:latin typeface="Meiryo UI" panose="020B0604030504040204" pitchFamily="50" charset="-128"/>
                <a:ea typeface="Meiryo UI" panose="020B0604030504040204" pitchFamily="50" charset="-128"/>
              </a:rPr>
              <a:t>KPI</a:t>
            </a:r>
            <a:r>
              <a:rPr kumimoji="1" lang="ja-JP" altLang="en-US" sz="1400">
                <a:solidFill>
                  <a:schemeClr val="tx2"/>
                </a:solidFill>
                <a:latin typeface="Meiryo UI" panose="020B0604030504040204" pitchFamily="50" charset="-128"/>
                <a:ea typeface="Meiryo UI" panose="020B0604030504040204" pitchFamily="50" charset="-128"/>
              </a:rPr>
              <a:t>の設定</a:t>
            </a:r>
            <a:endParaRPr kumimoji="1" lang="en-US" altLang="ja-JP" sz="1400">
              <a:solidFill>
                <a:schemeClr val="tx2"/>
              </a:solidFill>
              <a:latin typeface="Meiryo UI" panose="020B0604030504040204" pitchFamily="50" charset="-128"/>
              <a:ea typeface="Meiryo UI" panose="020B0604030504040204" pitchFamily="50" charset="-128"/>
            </a:endParaRPr>
          </a:p>
        </p:txBody>
      </p:sp>
      <p:cxnSp>
        <p:nvCxnSpPr>
          <p:cNvPr id="4" name="Straight Connector 13">
            <a:extLst>
              <a:ext uri="{FF2B5EF4-FFF2-40B4-BE49-F238E27FC236}">
                <a16:creationId xmlns:a16="http://schemas.microsoft.com/office/drawing/2014/main" id="{DFBFCE1E-541D-B6D0-2FB0-5DDD89DD5CC2}"/>
              </a:ext>
            </a:extLst>
          </p:cNvPr>
          <p:cNvCxnSpPr>
            <a:cxnSpLocks/>
          </p:cNvCxnSpPr>
          <p:nvPr/>
        </p:nvCxnSpPr>
        <p:spPr>
          <a:xfrm>
            <a:off x="460346" y="3263269"/>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14" descr="ｂ">
            <a:extLst>
              <a:ext uri="{FF2B5EF4-FFF2-40B4-BE49-F238E27FC236}">
                <a16:creationId xmlns:a16="http://schemas.microsoft.com/office/drawing/2014/main" id="{AF7A8417-0E92-91BC-7849-CF7E6093D200}"/>
              </a:ext>
            </a:extLst>
          </p:cNvPr>
          <p:cNvSpPr txBox="1"/>
          <p:nvPr/>
        </p:nvSpPr>
        <p:spPr>
          <a:xfrm>
            <a:off x="460346" y="2979844"/>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生産開始年限</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662732" y="3352193"/>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dirty="0">
                <a:solidFill>
                  <a:schemeClr val="tx1"/>
                </a:solidFill>
                <a:latin typeface="Meiryo UI" panose="020B0604030504040204" pitchFamily="50" charset="-128"/>
                <a:ea typeface="Meiryo UI" panose="020B0604030504040204" pitchFamily="50" charset="-128"/>
              </a:rPr>
              <a:t>20XX</a:t>
            </a:r>
            <a:r>
              <a:rPr kumimoji="1" lang="ja-JP" altLang="en-US" b="1" dirty="0">
                <a:solidFill>
                  <a:schemeClr val="tx1"/>
                </a:solidFill>
                <a:latin typeface="Meiryo UI" panose="020B0604030504040204" pitchFamily="50" charset="-128"/>
                <a:ea typeface="Meiryo UI" panose="020B0604030504040204" pitchFamily="50" charset="-128"/>
              </a:rPr>
              <a:t>年度（令和</a:t>
            </a:r>
            <a:r>
              <a:rPr kumimoji="1" lang="en-US" altLang="ja-JP" b="1" dirty="0">
                <a:solidFill>
                  <a:schemeClr val="tx1"/>
                </a:solidFill>
                <a:latin typeface="Meiryo UI" panose="020B0604030504040204" pitchFamily="50" charset="-128"/>
                <a:ea typeface="Meiryo UI" panose="020B0604030504040204" pitchFamily="50" charset="-128"/>
              </a:rPr>
              <a:t>XX</a:t>
            </a:r>
            <a:r>
              <a:rPr kumimoji="1" lang="ja-JP" altLang="en-US" b="1" dirty="0">
                <a:solidFill>
                  <a:schemeClr val="tx1"/>
                </a:solidFill>
                <a:latin typeface="Meiryo UI" panose="020B0604030504040204" pitchFamily="50" charset="-128"/>
                <a:ea typeface="Meiryo UI" panose="020B0604030504040204" pitchFamily="50" charset="-128"/>
              </a:rPr>
              <a:t>年度）</a:t>
            </a:r>
            <a:endParaRPr kumimoji="1" lang="en-US" altLang="ja-JP"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918702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750D48C-976F-4229-A985-81985528BD2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9</a:t>
            </a:r>
            <a:r>
              <a:rPr kumimoji="1" lang="ja-JP" alt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）事業実施計画（生産</a:t>
            </a:r>
            <a:r>
              <a:rPr kumimoji="1" lang="ja-JP" altLang="en-US" sz="2000">
                <a:solidFill>
                  <a:schemeClr val="tx1"/>
                </a:solidFill>
              </a:rPr>
              <a:t>見込み）</a:t>
            </a:r>
            <a:endParaRPr kumimoji="1" lang="en-US" sz="20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4" name="正方形/長方形 3">
            <a:extLst>
              <a:ext uri="{FF2B5EF4-FFF2-40B4-BE49-F238E27FC236}">
                <a16:creationId xmlns:a16="http://schemas.microsoft.com/office/drawing/2014/main" id="{86C6EEDF-F7BD-4DC8-9DC3-3B967C9AD6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ja-JP" altLang="en-US" sz="2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必須</a:t>
            </a:r>
          </a:p>
        </p:txBody>
      </p:sp>
      <p:cxnSp>
        <p:nvCxnSpPr>
          <p:cNvPr id="5" name="直線コネクタ 4">
            <a:extLst>
              <a:ext uri="{FF2B5EF4-FFF2-40B4-BE49-F238E27FC236}">
                <a16:creationId xmlns:a16="http://schemas.microsoft.com/office/drawing/2014/main" id="{A5D425D8-817C-4356-AE0C-9BF6374EB718}"/>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EE16E184-C6C3-40FC-83B0-BD083FBF4883}"/>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間接補助事業終了後５年間の生産見込み</a:t>
            </a:r>
            <a:endParaRPr kumimoji="1" 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graphicFrame>
        <p:nvGraphicFramePr>
          <p:cNvPr id="11" name="表 10">
            <a:extLst>
              <a:ext uri="{FF2B5EF4-FFF2-40B4-BE49-F238E27FC236}">
                <a16:creationId xmlns:a16="http://schemas.microsoft.com/office/drawing/2014/main" id="{68B3D973-2FBC-463E-90EE-CA724F7ACD5F}"/>
              </a:ext>
            </a:extLst>
          </p:cNvPr>
          <p:cNvGraphicFramePr>
            <a:graphicFrameLocks noGrp="1"/>
          </p:cNvGraphicFramePr>
          <p:nvPr>
            <p:extLst>
              <p:ext uri="{D42A27DB-BD31-4B8C-83A1-F6EECF244321}">
                <p14:modId xmlns:p14="http://schemas.microsoft.com/office/powerpoint/2010/main" val="411989117"/>
              </p:ext>
            </p:extLst>
          </p:nvPr>
        </p:nvGraphicFramePr>
        <p:xfrm>
          <a:off x="261258" y="2492832"/>
          <a:ext cx="11571513" cy="3918843"/>
        </p:xfrm>
        <a:graphic>
          <a:graphicData uri="http://schemas.openxmlformats.org/drawingml/2006/table">
            <a:tbl>
              <a:tblPr firstRow="1" bandRow="1">
                <a:tableStyleId>{7DF18680-E054-41AD-8BC1-D1AEF772440D}</a:tableStyleId>
              </a:tblPr>
              <a:tblGrid>
                <a:gridCol w="2005093">
                  <a:extLst>
                    <a:ext uri="{9D8B030D-6E8A-4147-A177-3AD203B41FA5}">
                      <a16:colId xmlns:a16="http://schemas.microsoft.com/office/drawing/2014/main" val="3440388657"/>
                    </a:ext>
                  </a:extLst>
                </a:gridCol>
                <a:gridCol w="727222">
                  <a:extLst>
                    <a:ext uri="{9D8B030D-6E8A-4147-A177-3AD203B41FA5}">
                      <a16:colId xmlns:a16="http://schemas.microsoft.com/office/drawing/2014/main" val="2185504099"/>
                    </a:ext>
                  </a:extLst>
                </a:gridCol>
                <a:gridCol w="707571">
                  <a:extLst>
                    <a:ext uri="{9D8B030D-6E8A-4147-A177-3AD203B41FA5}">
                      <a16:colId xmlns:a16="http://schemas.microsoft.com/office/drawing/2014/main" val="2553521977"/>
                    </a:ext>
                  </a:extLst>
                </a:gridCol>
                <a:gridCol w="751113">
                  <a:extLst>
                    <a:ext uri="{9D8B030D-6E8A-4147-A177-3AD203B41FA5}">
                      <a16:colId xmlns:a16="http://schemas.microsoft.com/office/drawing/2014/main" val="2367046084"/>
                    </a:ext>
                  </a:extLst>
                </a:gridCol>
                <a:gridCol w="805543">
                  <a:extLst>
                    <a:ext uri="{9D8B030D-6E8A-4147-A177-3AD203B41FA5}">
                      <a16:colId xmlns:a16="http://schemas.microsoft.com/office/drawing/2014/main" val="3609043959"/>
                    </a:ext>
                  </a:extLst>
                </a:gridCol>
                <a:gridCol w="772887">
                  <a:extLst>
                    <a:ext uri="{9D8B030D-6E8A-4147-A177-3AD203B41FA5}">
                      <a16:colId xmlns:a16="http://schemas.microsoft.com/office/drawing/2014/main" val="3860927144"/>
                    </a:ext>
                  </a:extLst>
                </a:gridCol>
                <a:gridCol w="1012370">
                  <a:extLst>
                    <a:ext uri="{9D8B030D-6E8A-4147-A177-3AD203B41FA5}">
                      <a16:colId xmlns:a16="http://schemas.microsoft.com/office/drawing/2014/main" val="2930608148"/>
                    </a:ext>
                  </a:extLst>
                </a:gridCol>
                <a:gridCol w="947057">
                  <a:extLst>
                    <a:ext uri="{9D8B030D-6E8A-4147-A177-3AD203B41FA5}">
                      <a16:colId xmlns:a16="http://schemas.microsoft.com/office/drawing/2014/main" val="1068241969"/>
                    </a:ext>
                  </a:extLst>
                </a:gridCol>
                <a:gridCol w="987398">
                  <a:extLst>
                    <a:ext uri="{9D8B030D-6E8A-4147-A177-3AD203B41FA5}">
                      <a16:colId xmlns:a16="http://schemas.microsoft.com/office/drawing/2014/main" val="1025598737"/>
                    </a:ext>
                  </a:extLst>
                </a:gridCol>
                <a:gridCol w="975622">
                  <a:extLst>
                    <a:ext uri="{9D8B030D-6E8A-4147-A177-3AD203B41FA5}">
                      <a16:colId xmlns:a16="http://schemas.microsoft.com/office/drawing/2014/main" val="1327156017"/>
                    </a:ext>
                  </a:extLst>
                </a:gridCol>
                <a:gridCol w="954352">
                  <a:extLst>
                    <a:ext uri="{9D8B030D-6E8A-4147-A177-3AD203B41FA5}">
                      <a16:colId xmlns:a16="http://schemas.microsoft.com/office/drawing/2014/main" val="1732937858"/>
                    </a:ext>
                  </a:extLst>
                </a:gridCol>
                <a:gridCol w="925285">
                  <a:extLst>
                    <a:ext uri="{9D8B030D-6E8A-4147-A177-3AD203B41FA5}">
                      <a16:colId xmlns:a16="http://schemas.microsoft.com/office/drawing/2014/main" val="149191242"/>
                    </a:ext>
                  </a:extLst>
                </a:gridCol>
              </a:tblGrid>
              <a:tr h="529221">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endParaRPr kumimoji="1" lang="ja-JP" altLang="en-US" sz="1100" dirty="0">
                        <a:solidFill>
                          <a:schemeClr val="tx1"/>
                        </a:solidFill>
                      </a:endParaRPr>
                    </a:p>
                  </a:txBody>
                  <a:tcPr marL="92044" marR="92044" marT="46022" marB="46022"/>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R7</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R8</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R9</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R10</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en-US" altLang="ja-JP" sz="1200" dirty="0">
                          <a:solidFill>
                            <a:schemeClr val="bg1"/>
                          </a:solidFill>
                        </a:rPr>
                        <a:t>R11</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R12</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R13</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R14</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R15</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lvl1pPr marL="0" algn="l" defTabSz="914400" rtl="0" eaLnBrk="1" latinLnBrk="0" hangingPunct="1">
                        <a:defRPr sz="1800" b="1" kern="1200">
                          <a:solidFill>
                            <a:schemeClr val="lt1"/>
                          </a:solidFill>
                          <a:latin typeface="游ゴシック" panose="020F0502020204030204"/>
                        </a:defRPr>
                      </a:lvl1pPr>
                      <a:lvl2pPr marL="457200" algn="l" defTabSz="914400" rtl="0" eaLnBrk="1" latinLnBrk="0" hangingPunct="1">
                        <a:defRPr sz="1800" b="1" kern="1200">
                          <a:solidFill>
                            <a:schemeClr val="lt1"/>
                          </a:solidFill>
                          <a:latin typeface="游ゴシック" panose="020F0502020204030204"/>
                        </a:defRPr>
                      </a:lvl2pPr>
                      <a:lvl3pPr marL="914400" algn="l" defTabSz="914400" rtl="0" eaLnBrk="1" latinLnBrk="0" hangingPunct="1">
                        <a:defRPr sz="1800" b="1" kern="1200">
                          <a:solidFill>
                            <a:schemeClr val="lt1"/>
                          </a:solidFill>
                          <a:latin typeface="游ゴシック" panose="020F0502020204030204"/>
                        </a:defRPr>
                      </a:lvl3pPr>
                      <a:lvl4pPr marL="1371600" algn="l" defTabSz="914400" rtl="0" eaLnBrk="1" latinLnBrk="0" hangingPunct="1">
                        <a:defRPr sz="1800" b="1" kern="1200">
                          <a:solidFill>
                            <a:schemeClr val="lt1"/>
                          </a:solidFill>
                          <a:latin typeface="游ゴシック" panose="020F0502020204030204"/>
                        </a:defRPr>
                      </a:lvl4pPr>
                      <a:lvl5pPr marL="1828800" algn="l" defTabSz="914400" rtl="0" eaLnBrk="1" latinLnBrk="0" hangingPunct="1">
                        <a:defRPr sz="1800" b="1" kern="1200">
                          <a:solidFill>
                            <a:schemeClr val="lt1"/>
                          </a:solidFill>
                          <a:latin typeface="游ゴシック" panose="020F0502020204030204"/>
                        </a:defRPr>
                      </a:lvl5pPr>
                      <a:lvl6pPr marL="2286000" algn="l" defTabSz="914400" rtl="0" eaLnBrk="1" latinLnBrk="0" hangingPunct="1">
                        <a:defRPr sz="1800" b="1" kern="1200">
                          <a:solidFill>
                            <a:schemeClr val="lt1"/>
                          </a:solidFill>
                          <a:latin typeface="游ゴシック" panose="020F0502020204030204"/>
                        </a:defRPr>
                      </a:lvl6pPr>
                      <a:lvl7pPr marL="2743200" algn="l" defTabSz="914400" rtl="0" eaLnBrk="1" latinLnBrk="0" hangingPunct="1">
                        <a:defRPr sz="1800" b="1" kern="1200">
                          <a:solidFill>
                            <a:schemeClr val="lt1"/>
                          </a:solidFill>
                          <a:latin typeface="游ゴシック" panose="020F0502020204030204"/>
                        </a:defRPr>
                      </a:lvl7pPr>
                      <a:lvl8pPr marL="3200400" algn="l" defTabSz="914400" rtl="0" eaLnBrk="1" latinLnBrk="0" hangingPunct="1">
                        <a:defRPr sz="1800" b="1" kern="1200">
                          <a:solidFill>
                            <a:schemeClr val="lt1"/>
                          </a:solidFill>
                          <a:latin typeface="游ゴシック" panose="020F0502020204030204"/>
                        </a:defRPr>
                      </a:lvl8pPr>
                      <a:lvl9pPr marL="3657600" algn="l" defTabSz="914400" rtl="0" eaLnBrk="1" latinLnBrk="0" hangingPunct="1">
                        <a:defRPr sz="1800" b="1" kern="1200">
                          <a:solidFill>
                            <a:schemeClr val="lt1"/>
                          </a:solidFill>
                          <a:latin typeface="游ゴシック" panose="020F0502020204030204"/>
                        </a:defRPr>
                      </a:lvl9pPr>
                    </a:lstStyle>
                    <a:p>
                      <a:pPr algn="ctr"/>
                      <a:r>
                        <a:rPr kumimoji="1" lang="ja-JP" altLang="en-US" sz="1200" dirty="0">
                          <a:solidFill>
                            <a:schemeClr val="bg1"/>
                          </a:solidFill>
                        </a:rPr>
                        <a:t>（</a:t>
                      </a:r>
                      <a:r>
                        <a:rPr kumimoji="1" lang="en-US" altLang="ja-JP" sz="1200" dirty="0">
                          <a:solidFill>
                            <a:schemeClr val="bg1"/>
                          </a:solidFill>
                        </a:rPr>
                        <a:t>R16</a:t>
                      </a:r>
                      <a:r>
                        <a:rPr kumimoji="1" lang="ja-JP" altLang="en-US" sz="1200" baseline="0" dirty="0">
                          <a:solidFill>
                            <a:schemeClr val="bg1"/>
                          </a:solidFill>
                        </a:rPr>
                        <a:t>年度）</a:t>
                      </a:r>
                      <a:endParaRPr kumimoji="1" lang="ja-JP" altLang="en-US" sz="1200" dirty="0">
                        <a:solidFill>
                          <a:schemeClr val="bg1"/>
                        </a:solidFill>
                      </a:endParaRPr>
                    </a:p>
                  </a:txBody>
                  <a:tcPr marL="92044" marR="92044" marT="46022" marB="46022"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mn-lt"/>
                          <a:ea typeface="+mn-ea"/>
                          <a:cs typeface="+mn-cs"/>
                        </a:rPr>
                        <a:t>（</a:t>
                      </a:r>
                      <a:r>
                        <a:rPr kumimoji="1" lang="en-US" altLang="ja-JP" sz="1200" b="1" i="0" u="none" strike="noStrike" kern="1200" cap="none" spc="0" normalizeH="0" baseline="0" noProof="0" dirty="0">
                          <a:ln>
                            <a:noFill/>
                          </a:ln>
                          <a:solidFill>
                            <a:prstClr val="white"/>
                          </a:solidFill>
                          <a:effectLst/>
                          <a:uLnTx/>
                          <a:uFillTx/>
                          <a:latin typeface="+mn-lt"/>
                          <a:ea typeface="+mn-ea"/>
                          <a:cs typeface="+mn-cs"/>
                        </a:rPr>
                        <a:t>R22</a:t>
                      </a:r>
                      <a:r>
                        <a:rPr kumimoji="1" lang="ja-JP" altLang="en-US" sz="1200" b="1" i="0" u="none" strike="noStrike" kern="1200" cap="none" spc="0" normalizeH="0" baseline="0" noProof="0" dirty="0">
                          <a:ln>
                            <a:noFill/>
                          </a:ln>
                          <a:solidFill>
                            <a:prstClr val="white"/>
                          </a:solidFill>
                          <a:effectLst/>
                          <a:uLnTx/>
                          <a:uFillTx/>
                          <a:latin typeface="+mn-lt"/>
                          <a:ea typeface="+mn-ea"/>
                          <a:cs typeface="+mn-cs"/>
                        </a:rPr>
                        <a:t>年度）</a:t>
                      </a:r>
                    </a:p>
                  </a:txBody>
                  <a:tcPr marL="92044" marR="92044" marT="46022" marB="46022" anchor="ctr"/>
                </a:tc>
                <a:extLst>
                  <a:ext uri="{0D108BD9-81ED-4DB2-BD59-A6C34878D82A}">
                    <a16:rowId xmlns:a16="http://schemas.microsoft.com/office/drawing/2014/main" val="3185325333"/>
                  </a:ext>
                </a:extLst>
              </a:tr>
              <a:tr h="1461929">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ゼロエミッション船等の建造隻数見込み</a:t>
                      </a:r>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5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a:solidFill>
                            <a:schemeClr val="tx1"/>
                          </a:solidFill>
                          <a:latin typeface="Meiryo UI" panose="020B0604030504040204" pitchFamily="50" charset="-128"/>
                          <a:ea typeface="Meiryo UI" panose="020B0604030504040204" pitchFamily="50" charset="-128"/>
                        </a:rPr>
                        <a:t>ゼロエミッション</a:t>
                      </a:r>
                      <a:r>
                        <a:rPr kumimoji="1" lang="ja-JP" altLang="en-US" sz="1200" dirty="0">
                          <a:solidFill>
                            <a:schemeClr val="tx1"/>
                          </a:solidFill>
                          <a:latin typeface="Meiryo UI" panose="020B0604030504040204" pitchFamily="50" charset="-128"/>
                          <a:ea typeface="Meiryo UI" panose="020B0604030504040204" pitchFamily="50" charset="-128"/>
                        </a:rPr>
                        <a:t>船等の関連舶用機器等の生産見込み</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tc>
                  <a:txBody>
                    <a:bodyPr/>
                    <a:lstStyle/>
                    <a:p>
                      <a:endParaRPr kumimoji="1" lang="en-US" altLang="ja-JP" sz="1100" dirty="0">
                        <a:solidFill>
                          <a:schemeClr val="tx1"/>
                        </a:solidFill>
                      </a:endParaRPr>
                    </a:p>
                  </a:txBody>
                  <a:tcPr marL="92044" marR="92044" marT="46022" marB="46022"/>
                </a:tc>
                <a:extLst>
                  <a:ext uri="{0D108BD9-81ED-4DB2-BD59-A6C34878D82A}">
                    <a16:rowId xmlns:a16="http://schemas.microsoft.com/office/drawing/2014/main" val="2981655658"/>
                  </a:ext>
                </a:extLst>
              </a:tr>
              <a:tr h="1927693">
                <a:tc>
                  <a:txBody>
                    <a:bodyPr/>
                    <a:lstStyle>
                      <a:lvl1pPr marL="0" algn="l" defTabSz="914400" rtl="0" eaLnBrk="1" latinLnBrk="0" hangingPunct="1">
                        <a:defRPr sz="1800" kern="1200">
                          <a:solidFill>
                            <a:schemeClr val="dk1"/>
                          </a:solidFill>
                          <a:latin typeface="游ゴシック" panose="020F0502020204030204"/>
                        </a:defRPr>
                      </a:lvl1pPr>
                      <a:lvl2pPr marL="457200" algn="l" defTabSz="914400" rtl="0" eaLnBrk="1" latinLnBrk="0" hangingPunct="1">
                        <a:defRPr sz="1800" kern="1200">
                          <a:solidFill>
                            <a:schemeClr val="dk1"/>
                          </a:solidFill>
                          <a:latin typeface="游ゴシック" panose="020F0502020204030204"/>
                        </a:defRPr>
                      </a:lvl2pPr>
                      <a:lvl3pPr marL="914400" algn="l" defTabSz="914400" rtl="0" eaLnBrk="1" latinLnBrk="0" hangingPunct="1">
                        <a:defRPr sz="1800" kern="1200">
                          <a:solidFill>
                            <a:schemeClr val="dk1"/>
                          </a:solidFill>
                          <a:latin typeface="游ゴシック" panose="020F0502020204030204"/>
                        </a:defRPr>
                      </a:lvl3pPr>
                      <a:lvl4pPr marL="1371600" algn="l" defTabSz="914400" rtl="0" eaLnBrk="1" latinLnBrk="0" hangingPunct="1">
                        <a:defRPr sz="1800" kern="1200">
                          <a:solidFill>
                            <a:schemeClr val="dk1"/>
                          </a:solidFill>
                          <a:latin typeface="游ゴシック" panose="020F0502020204030204"/>
                        </a:defRPr>
                      </a:lvl4pPr>
                      <a:lvl5pPr marL="1828800" algn="l" defTabSz="914400" rtl="0" eaLnBrk="1" latinLnBrk="0" hangingPunct="1">
                        <a:defRPr sz="1800" kern="1200">
                          <a:solidFill>
                            <a:schemeClr val="dk1"/>
                          </a:solidFill>
                          <a:latin typeface="游ゴシック" panose="020F0502020204030204"/>
                        </a:defRPr>
                      </a:lvl5pPr>
                      <a:lvl6pPr marL="2286000" algn="l" defTabSz="914400" rtl="0" eaLnBrk="1" latinLnBrk="0" hangingPunct="1">
                        <a:defRPr sz="1800" kern="1200">
                          <a:solidFill>
                            <a:schemeClr val="dk1"/>
                          </a:solidFill>
                          <a:latin typeface="游ゴシック" panose="020F0502020204030204"/>
                        </a:defRPr>
                      </a:lvl6pPr>
                      <a:lvl7pPr marL="2743200" algn="l" defTabSz="914400" rtl="0" eaLnBrk="1" latinLnBrk="0" hangingPunct="1">
                        <a:defRPr sz="1800" kern="1200">
                          <a:solidFill>
                            <a:schemeClr val="dk1"/>
                          </a:solidFill>
                          <a:latin typeface="游ゴシック" panose="020F0502020204030204"/>
                        </a:defRPr>
                      </a:lvl7pPr>
                      <a:lvl8pPr marL="3200400" algn="l" defTabSz="914400" rtl="0" eaLnBrk="1" latinLnBrk="0" hangingPunct="1">
                        <a:defRPr sz="1800" kern="1200">
                          <a:solidFill>
                            <a:schemeClr val="dk1"/>
                          </a:solidFill>
                          <a:latin typeface="游ゴシック" panose="020F0502020204030204"/>
                        </a:defRPr>
                      </a:lvl8pPr>
                      <a:lvl9pPr marL="3657600" algn="l" defTabSz="914400" rtl="0" eaLnBrk="1" latinLnBrk="0" hangingPunct="1">
                        <a:defRPr sz="1800" kern="1200">
                          <a:solidFill>
                            <a:schemeClr val="dk1"/>
                          </a:solidFill>
                          <a:latin typeface="游ゴシック" panose="020F0502020204030204"/>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ゼロエミッション船等</a:t>
                      </a:r>
                      <a:r>
                        <a:rPr kumimoji="1" lang="ja-JP" altLang="en-US" sz="1200" b="1" dirty="0">
                          <a:solidFill>
                            <a:schemeClr val="tx1"/>
                          </a:solidFill>
                          <a:latin typeface="Meiryo UI" panose="020B0604030504040204" pitchFamily="50" charset="-128"/>
                          <a:ea typeface="Meiryo UI" panose="020B0604030504040204" pitchFamily="50" charset="-128"/>
                        </a:rPr>
                        <a:t>以外</a:t>
                      </a:r>
                      <a:r>
                        <a:rPr kumimoji="1" lang="ja-JP" altLang="en-US" sz="1200" dirty="0">
                          <a:solidFill>
                            <a:schemeClr val="tx1"/>
                          </a:solidFill>
                          <a:latin typeface="Meiryo UI" panose="020B0604030504040204" pitchFamily="50" charset="-128"/>
                          <a:ea typeface="Meiryo UI" panose="020B0604030504040204" pitchFamily="50" charset="-128"/>
                        </a:rPr>
                        <a:t>の建造隻数見込み</a:t>
                      </a:r>
                      <a:endParaRPr kumimoji="1" lang="en-US" altLang="ja-JP" sz="1200" dirty="0">
                        <a:solidFill>
                          <a:schemeClr val="tx1"/>
                        </a:solidFill>
                        <a:latin typeface="Meiryo UI" panose="020B0604030504040204" pitchFamily="50" charset="-128"/>
                        <a:ea typeface="Meiryo UI" panose="020B0604030504040204" pitchFamily="50" charset="-128"/>
                      </a:endParaRPr>
                    </a:p>
                    <a:p>
                      <a:endParaRPr kumimoji="1" lang="en-US" altLang="ja-JP" sz="5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aseline="0" dirty="0">
                          <a:solidFill>
                            <a:schemeClr val="tx1"/>
                          </a:solidFill>
                          <a:latin typeface="Meiryo UI" panose="020B0604030504040204" pitchFamily="50" charset="-128"/>
                          <a:ea typeface="Meiryo UI" panose="020B0604030504040204" pitchFamily="50" charset="-128"/>
                        </a:rPr>
                        <a:t>ゼロエミッション</a:t>
                      </a:r>
                      <a:r>
                        <a:rPr kumimoji="1" lang="ja-JP" altLang="en-US" sz="1200" dirty="0">
                          <a:solidFill>
                            <a:schemeClr val="tx1"/>
                          </a:solidFill>
                          <a:latin typeface="Meiryo UI" panose="020B0604030504040204" pitchFamily="50" charset="-128"/>
                          <a:ea typeface="Meiryo UI" panose="020B0604030504040204" pitchFamily="50" charset="-128"/>
                        </a:rPr>
                        <a:t>船等</a:t>
                      </a:r>
                      <a:r>
                        <a:rPr kumimoji="1" lang="ja-JP" altLang="en-US" sz="1200" b="1" dirty="0">
                          <a:solidFill>
                            <a:schemeClr val="tx1"/>
                          </a:solidFill>
                          <a:latin typeface="Meiryo UI" panose="020B0604030504040204" pitchFamily="50" charset="-128"/>
                          <a:ea typeface="Meiryo UI" panose="020B0604030504040204" pitchFamily="50" charset="-128"/>
                        </a:rPr>
                        <a:t>以外</a:t>
                      </a:r>
                      <a:r>
                        <a:rPr kumimoji="1" lang="ja-JP" altLang="en-US" sz="1200" dirty="0">
                          <a:solidFill>
                            <a:schemeClr val="tx1"/>
                          </a:solidFill>
                          <a:latin typeface="Meiryo UI" panose="020B0604030504040204" pitchFamily="50" charset="-128"/>
                          <a:ea typeface="Meiryo UI" panose="020B0604030504040204" pitchFamily="50" charset="-128"/>
                        </a:rPr>
                        <a:t>の関連舶用機器等の生産見込み</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tc>
                  <a:txBody>
                    <a:bodyPr/>
                    <a:lstStyle/>
                    <a:p>
                      <a:endParaRPr kumimoji="1" lang="ja-JP" altLang="en-US" sz="1100" dirty="0">
                        <a:solidFill>
                          <a:schemeClr val="tx1"/>
                        </a:solidFill>
                      </a:endParaRPr>
                    </a:p>
                  </a:txBody>
                  <a:tcPr marL="92044" marR="92044" marT="46022" marB="46022"/>
                </a:tc>
                <a:extLst>
                  <a:ext uri="{0D108BD9-81ED-4DB2-BD59-A6C34878D82A}">
                    <a16:rowId xmlns:a16="http://schemas.microsoft.com/office/drawing/2014/main" val="638720801"/>
                  </a:ext>
                </a:extLst>
              </a:tr>
            </a:tbl>
          </a:graphicData>
        </a:graphic>
      </p:graphicFrame>
      <p:sp>
        <p:nvSpPr>
          <p:cNvPr id="13" name="Rectangle 76">
            <a:extLst>
              <a:ext uri="{FF2B5EF4-FFF2-40B4-BE49-F238E27FC236}">
                <a16:creationId xmlns:a16="http://schemas.microsoft.com/office/drawing/2014/main" id="{492701F9-4B86-408E-A575-EA6D8F4BBDEE}"/>
              </a:ext>
            </a:extLst>
          </p:cNvPr>
          <p:cNvSpPr/>
          <p:nvPr/>
        </p:nvSpPr>
        <p:spPr>
          <a:xfrm>
            <a:off x="566487" y="1170979"/>
            <a:ext cx="10879139" cy="95200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1"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補助対象設備等によって生産される</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船舶・機器等について、ゼロエミッション船等の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とゼロエミッション船等以外の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の生産割合の見込みを、</a:t>
            </a:r>
            <a:r>
              <a:rPr kumimoji="0" lang="ja-JP" altLang="en-US" sz="1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本</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間接補助事業終了後の５年間分記載すること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ゼロエミッション船等以外の船舶・機器等の用途について、具体的に記載すること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400" dirty="0">
                <a:solidFill>
                  <a:schemeClr val="tx1"/>
                </a:solidFill>
                <a:latin typeface="Meiryo UI" panose="020B0604030504040204" pitchFamily="50" charset="-128"/>
                <a:ea typeface="Meiryo UI" panose="020B0604030504040204" pitchFamily="50" charset="-128"/>
              </a:rPr>
              <a:t>ゼロエミッション船等とそれ以外の</a:t>
            </a:r>
            <a:r>
              <a:rPr lang="ja-JP" altLang="en-US" sz="1400" dirty="0">
                <a:solidFill>
                  <a:schemeClr val="tx1"/>
                </a:solidFill>
                <a:latin typeface="Meiryo UI" panose="020B0604030504040204" pitchFamily="50" charset="-128"/>
                <a:ea typeface="Meiryo UI" panose="020B0604030504040204" pitchFamily="50" charset="-128"/>
              </a:rPr>
              <a:t>船舶・機器等</a:t>
            </a:r>
            <a:r>
              <a:rPr kumimoji="1" lang="ja-JP" altLang="en-US" sz="1400" dirty="0">
                <a:solidFill>
                  <a:schemeClr val="tx1"/>
                </a:solidFill>
                <a:latin typeface="Meiryo UI" panose="020B0604030504040204" pitchFamily="50" charset="-128"/>
                <a:ea typeface="Meiryo UI" panose="020B0604030504040204" pitchFamily="50" charset="-128"/>
              </a:rPr>
              <a:t>の関係について、生産設備等の稼働率等を記載すること</a:t>
            </a:r>
            <a:endParaRPr kumimoji="0" lang="en-US" altLang="ja-JP" sz="1400" i="0"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a:p>
            <a:pPr marL="2857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4987161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13">
            <a:extLst>
              <a:ext uri="{FF2B5EF4-FFF2-40B4-BE49-F238E27FC236}">
                <a16:creationId xmlns:a16="http://schemas.microsoft.com/office/drawing/2014/main" id="{16F1CBAD-05CF-3849-07C3-657A233EFC0E}"/>
              </a:ext>
            </a:extLst>
          </p:cNvPr>
          <p:cNvCxnSpPr>
            <a:cxnSpLocks/>
          </p:cNvCxnSpPr>
          <p:nvPr/>
        </p:nvCxnSpPr>
        <p:spPr>
          <a:xfrm>
            <a:off x="460345" y="1482740"/>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14" descr="ｂ">
            <a:extLst>
              <a:ext uri="{FF2B5EF4-FFF2-40B4-BE49-F238E27FC236}">
                <a16:creationId xmlns:a16="http://schemas.microsoft.com/office/drawing/2014/main" id="{E6193555-08E2-E8A9-3C5B-AB89DAE87623}"/>
              </a:ext>
            </a:extLst>
          </p:cNvPr>
          <p:cNvSpPr txBox="1"/>
          <p:nvPr/>
        </p:nvSpPr>
        <p:spPr>
          <a:xfrm>
            <a:off x="460345" y="123705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資金調達方針</a:t>
            </a:r>
            <a:endParaRPr kumimoji="1" lang="en-US" altLang="ja-JP" sz="1400">
              <a:solidFill>
                <a:schemeClr val="tx2"/>
              </a:solidFill>
              <a:latin typeface="Meiryo UI" panose="020B0604030504040204" pitchFamily="50" charset="-128"/>
              <a:ea typeface="Meiryo UI" panose="020B0604030504040204" pitchFamily="50" charset="-128"/>
            </a:endParaRPr>
          </a:p>
        </p:txBody>
      </p:sp>
      <p:sp>
        <p:nvSpPr>
          <p:cNvPr id="11" name="Rectangle 15">
            <a:extLst>
              <a:ext uri="{FF2B5EF4-FFF2-40B4-BE49-F238E27FC236}">
                <a16:creationId xmlns:a16="http://schemas.microsoft.com/office/drawing/2014/main" id="{106ACDA2-9E92-8F1F-7E20-BB1FB002A707}"/>
              </a:ext>
            </a:extLst>
          </p:cNvPr>
          <p:cNvSpPr/>
          <p:nvPr/>
        </p:nvSpPr>
        <p:spPr>
          <a:xfrm>
            <a:off x="460346" y="1555348"/>
            <a:ext cx="10778397" cy="315738"/>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i="1">
                <a:solidFill>
                  <a:schemeClr val="tx1"/>
                </a:solidFill>
                <a:latin typeface="Meiryo UI" panose="020B0604030504040204" pitchFamily="50" charset="-128"/>
                <a:ea typeface="Meiryo UI" panose="020B0604030504040204" pitchFamily="50" charset="-128"/>
              </a:rPr>
              <a:t>補助対象以外のものも含め、当該事業全体の</a:t>
            </a:r>
            <a:r>
              <a:rPr lang="en-US" altLang="ja-JP" sz="1400" i="1">
                <a:solidFill>
                  <a:schemeClr val="tx1"/>
                </a:solidFill>
                <a:latin typeface="Meiryo UI" panose="020B0604030504040204" pitchFamily="50" charset="-128"/>
                <a:ea typeface="Meiryo UI" panose="020B0604030504040204" pitchFamily="50" charset="-128"/>
              </a:rPr>
              <a:t>資金需要に対して、</a:t>
            </a:r>
            <a:r>
              <a:rPr lang="ja-JP" altLang="en-US" sz="1400" i="1">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a:solidFill>
                <a:schemeClr val="tx1"/>
              </a:solidFill>
              <a:latin typeface="Meiryo UI" panose="020B0604030504040204" pitchFamily="50" charset="-128"/>
              <a:ea typeface="Meiryo UI" panose="020B0604030504040204" pitchFamily="50" charset="-128"/>
            </a:endParaRPr>
          </a:p>
        </p:txBody>
      </p:sp>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4108237416"/>
              </p:ext>
            </p:extLst>
          </p:nvPr>
        </p:nvGraphicFramePr>
        <p:xfrm>
          <a:off x="460345" y="2165696"/>
          <a:ext cx="10778395" cy="2924931"/>
        </p:xfrm>
        <a:graphic>
          <a:graphicData uri="http://schemas.openxmlformats.org/drawingml/2006/table">
            <a:tbl>
              <a:tblPr firstRow="1" bandRow="1">
                <a:tableStyleId>{5940675A-B579-460E-94D1-54222C63F5DA}</a:tableStyleId>
              </a:tblPr>
              <a:tblGrid>
                <a:gridCol w="2400482">
                  <a:extLst>
                    <a:ext uri="{9D8B030D-6E8A-4147-A177-3AD203B41FA5}">
                      <a16:colId xmlns:a16="http://schemas.microsoft.com/office/drawing/2014/main" val="1889441959"/>
                    </a:ext>
                  </a:extLst>
                </a:gridCol>
                <a:gridCol w="1129502">
                  <a:extLst>
                    <a:ext uri="{9D8B030D-6E8A-4147-A177-3AD203B41FA5}">
                      <a16:colId xmlns:a16="http://schemas.microsoft.com/office/drawing/2014/main" val="446758349"/>
                    </a:ext>
                  </a:extLst>
                </a:gridCol>
                <a:gridCol w="1129502">
                  <a:extLst>
                    <a:ext uri="{9D8B030D-6E8A-4147-A177-3AD203B41FA5}">
                      <a16:colId xmlns:a16="http://schemas.microsoft.com/office/drawing/2014/main" val="354005506"/>
                    </a:ext>
                  </a:extLst>
                </a:gridCol>
                <a:gridCol w="1129502">
                  <a:extLst>
                    <a:ext uri="{9D8B030D-6E8A-4147-A177-3AD203B41FA5}">
                      <a16:colId xmlns:a16="http://schemas.microsoft.com/office/drawing/2014/main" val="616778159"/>
                    </a:ext>
                  </a:extLst>
                </a:gridCol>
                <a:gridCol w="1129502">
                  <a:extLst>
                    <a:ext uri="{9D8B030D-6E8A-4147-A177-3AD203B41FA5}">
                      <a16:colId xmlns:a16="http://schemas.microsoft.com/office/drawing/2014/main" val="658987577"/>
                    </a:ext>
                  </a:extLst>
                </a:gridCol>
                <a:gridCol w="1129502">
                  <a:extLst>
                    <a:ext uri="{9D8B030D-6E8A-4147-A177-3AD203B41FA5}">
                      <a16:colId xmlns:a16="http://schemas.microsoft.com/office/drawing/2014/main" val="1793310317"/>
                    </a:ext>
                  </a:extLst>
                </a:gridCol>
                <a:gridCol w="1129502">
                  <a:extLst>
                    <a:ext uri="{9D8B030D-6E8A-4147-A177-3AD203B41FA5}">
                      <a16:colId xmlns:a16="http://schemas.microsoft.com/office/drawing/2014/main" val="2414137754"/>
                    </a:ext>
                  </a:extLst>
                </a:gridCol>
                <a:gridCol w="1600901">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R7</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R8</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R11</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a:latin typeface="Meiryo UI" panose="020B0604030504040204" pitchFamily="50" charset="-128"/>
                          <a:ea typeface="Meiryo UI" panose="020B0604030504040204" pitchFamily="50" charset="-128"/>
                        </a:rPr>
                        <a:t>・・・</a:t>
                      </a:r>
                      <a:endParaRPr lang="en-US" altLang="ja-JP" sz="120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RX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RX</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万円</a:t>
                      </a:r>
                      <a:endParaRPr lang="en-US" sz="120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a:solidFill>
                            <a:schemeClr val="tx1"/>
                          </a:solidFill>
                          <a:latin typeface="Meiryo UI" panose="020B0604030504040204" pitchFamily="50" charset="-128"/>
                          <a:ea typeface="Meiryo UI" panose="020B0604030504040204" pitchFamily="50" charset="-128"/>
                        </a:rPr>
                        <a:t>ゼロエミッション船等の</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建造促進事業</a:t>
                      </a:r>
                      <a:endParaRPr lang="en-US" sz="140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449212">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49212">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49212">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05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a:latin typeface="Meiryo UI" panose="020B0604030504040204" pitchFamily="50" charset="-128"/>
                          <a:ea typeface="Meiryo UI" panose="020B0604030504040204" pitchFamily="50" charset="-128"/>
                        </a:rPr>
                        <a:t>XX</a:t>
                      </a:r>
                      <a:r>
                        <a:rPr lang="ja-JP" altLang="en-US" sz="1050">
                          <a:latin typeface="Meiryo UI" panose="020B0604030504040204" pitchFamily="50" charset="-128"/>
                          <a:ea typeface="Meiryo UI" panose="020B0604030504040204" pitchFamily="50" charset="-128"/>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50">
                          <a:latin typeface="Meiryo UI" panose="020B0604030504040204" pitchFamily="50" charset="-128"/>
                          <a:ea typeface="Meiryo UI" panose="020B0604030504040204" pitchFamily="50" charset="-128"/>
                        </a:rPr>
                        <a:t>・・・</a:t>
                      </a:r>
                      <a:endParaRPr lang="en-US" altLang="ja-JP" sz="105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万円</a:t>
                      </a:r>
                      <a:endParaRPr lang="en-US" sz="1050">
                        <a:latin typeface="Meiryo UI" panose="020B0604030504040204" pitchFamily="50" charset="-128"/>
                        <a:ea typeface="Meiryo UI" panose="020B0604030504040204" pitchFamily="50" charset="-128"/>
                      </a:endParaRPr>
                    </a:p>
                  </a:txBody>
                  <a:tcPr marL="36000" marR="0" marT="36000"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50" dirty="0">
                          <a:latin typeface="Meiryo UI" panose="020B0604030504040204" pitchFamily="50" charset="-128"/>
                          <a:ea typeface="Meiryo UI" panose="020B0604030504040204" pitchFamily="50" charset="-128"/>
                        </a:rPr>
                        <a:t>XX</a:t>
                      </a:r>
                      <a:r>
                        <a:rPr lang="ja-JP" altLang="en-US" sz="1050" dirty="0">
                          <a:latin typeface="Meiryo UI" panose="020B0604030504040204" pitchFamily="50" charset="-128"/>
                          <a:ea typeface="Meiryo UI" panose="020B0604030504040204" pitchFamily="50" charset="-128"/>
                        </a:rPr>
                        <a:t>万円</a:t>
                      </a:r>
                      <a:endParaRPr lang="en-US" sz="1050" dirty="0">
                        <a:latin typeface="Meiryo UI" panose="020B0604030504040204" pitchFamily="50" charset="-128"/>
                        <a:ea typeface="Meiryo UI" panose="020B0604030504040204" pitchFamily="50" charset="-128"/>
                      </a:endParaRPr>
                    </a:p>
                  </a:txBody>
                  <a:tcPr marL="36000" marR="0" marT="36000"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460345" y="5259802"/>
            <a:ext cx="8987256" cy="14267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10</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11</a:t>
            </a:r>
            <a:r>
              <a:rPr kumimoji="1" lang="ja-JP" altLang="en-US" sz="2000"/>
              <a:t>）需要家の巻き込みに向けた努力</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初期段階では○○を行い、販売段階では</a:t>
            </a:r>
            <a:r>
              <a:rPr kumimoji="1" lang="en-US" altLang="ja-JP">
                <a:solidFill>
                  <a:schemeClr val="tx1"/>
                </a:solidFill>
              </a:rPr>
              <a:t>XX</a:t>
            </a:r>
            <a:r>
              <a:rPr kumimoji="1" lang="ja-JP" altLang="en-US">
                <a:solidFill>
                  <a:schemeClr val="tx1"/>
                </a:solidFill>
              </a:rPr>
              <a:t>を行うことで需要創出を目指す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628E9233-7D2E-4503-E53D-792A5963D94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7" name="Rectangle 15">
            <a:extLst>
              <a:ext uri="{FF2B5EF4-FFF2-40B4-BE49-F238E27FC236}">
                <a16:creationId xmlns:a16="http://schemas.microsoft.com/office/drawing/2014/main" id="{8F361578-642C-B4CA-1338-C523A13323E8}"/>
              </a:ext>
            </a:extLst>
          </p:cNvPr>
          <p:cNvSpPr/>
          <p:nvPr/>
        </p:nvSpPr>
        <p:spPr>
          <a:xfrm>
            <a:off x="460345" y="1275433"/>
            <a:ext cx="11052000" cy="5418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ja-JP" altLang="en-US" sz="1400">
                <a:solidFill>
                  <a:schemeClr val="tx1"/>
                </a:solidFill>
                <a:latin typeface="Meiryo UI" panose="020B0604030504040204" pitchFamily="50" charset="-128"/>
                <a:ea typeface="Meiryo UI" panose="020B0604030504040204" pitchFamily="50" charset="-128"/>
              </a:rPr>
              <a:t>・ </a:t>
            </a:r>
            <a:r>
              <a:rPr lang="ja-JP" altLang="en-US" sz="1400" i="1">
                <a:solidFill>
                  <a:schemeClr val="tx1"/>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生産開始前の初期段階から、生産開始後までの需要家の巻き込みとして、想定顧客に対するアプローチ方法等を記載</a:t>
            </a:r>
            <a:endParaRPr lang="en-US" altLang="ja-JP" sz="1400" i="1">
              <a:solidFill>
                <a:schemeClr val="tx1"/>
              </a:solidFill>
              <a:latin typeface="Meiryo UI" panose="020B0604030504040204" pitchFamily="50" charset="-128"/>
              <a:ea typeface="Meiryo UI" panose="020B0604030504040204" pitchFamily="50" charset="-128"/>
            </a:endParaRPr>
          </a:p>
          <a:p>
            <a:pPr marL="177800" indent="-177800"/>
            <a:r>
              <a:rPr lang="ja-JP" altLang="en-US" sz="1400" i="1">
                <a:solidFill>
                  <a:schemeClr val="tx1"/>
                </a:solidFill>
                <a:latin typeface="Meiryo UI" panose="020B0604030504040204" pitchFamily="50" charset="-128"/>
                <a:ea typeface="Meiryo UI" panose="020B0604030504040204" pitchFamily="50" charset="-128"/>
              </a:rPr>
              <a:t>　（生産開始前後の潜在顧客へのニーズ調査等の初期アプローチや、販売段階における、流通・広告・価格・商品改良等の方策・工夫等を記載すること）</a:t>
            </a:r>
          </a:p>
        </p:txBody>
      </p:sp>
      <p:cxnSp>
        <p:nvCxnSpPr>
          <p:cNvPr id="8" name="Straight Connector 22">
            <a:extLst>
              <a:ext uri="{FF2B5EF4-FFF2-40B4-BE49-F238E27FC236}">
                <a16:creationId xmlns:a16="http://schemas.microsoft.com/office/drawing/2014/main" id="{A8C01D6B-8AC6-3212-44FE-A9AC15A45B89}"/>
              </a:ext>
            </a:extLst>
          </p:cNvPr>
          <p:cNvCxnSpPr>
            <a:cxnSpLocks/>
          </p:cNvCxnSpPr>
          <p:nvPr/>
        </p:nvCxnSpPr>
        <p:spPr>
          <a:xfrm>
            <a:off x="472569" y="2629805"/>
            <a:ext cx="192539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34">
            <a:extLst>
              <a:ext uri="{FF2B5EF4-FFF2-40B4-BE49-F238E27FC236}">
                <a16:creationId xmlns:a16="http://schemas.microsoft.com/office/drawing/2014/main" id="{D1A75179-2E38-6C68-DD25-19D55FD2859E}"/>
              </a:ext>
            </a:extLst>
          </p:cNvPr>
          <p:cNvSpPr txBox="1"/>
          <p:nvPr/>
        </p:nvSpPr>
        <p:spPr>
          <a:xfrm>
            <a:off x="472569" y="2251556"/>
            <a:ext cx="1925398"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0" name="TextBox 39">
            <a:extLst>
              <a:ext uri="{FF2B5EF4-FFF2-40B4-BE49-F238E27FC236}">
                <a16:creationId xmlns:a16="http://schemas.microsoft.com/office/drawing/2014/main" id="{A58BFF93-076C-1F1C-070D-0F4048EB0351}"/>
              </a:ext>
            </a:extLst>
          </p:cNvPr>
          <p:cNvSpPr txBox="1"/>
          <p:nvPr/>
        </p:nvSpPr>
        <p:spPr>
          <a:xfrm>
            <a:off x="472569" y="2647332"/>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62E258A6-6A10-8B81-7406-300E7473D075}"/>
              </a:ext>
            </a:extLst>
          </p:cNvPr>
          <p:cNvSpPr txBox="1"/>
          <p:nvPr/>
        </p:nvSpPr>
        <p:spPr>
          <a:xfrm>
            <a:off x="472569" y="379102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2" name="TextBox 41">
            <a:extLst>
              <a:ext uri="{FF2B5EF4-FFF2-40B4-BE49-F238E27FC236}">
                <a16:creationId xmlns:a16="http://schemas.microsoft.com/office/drawing/2014/main" id="{C7B68B0A-3AF5-2A34-0F1D-F48938157184}"/>
              </a:ext>
            </a:extLst>
          </p:cNvPr>
          <p:cNvSpPr txBox="1"/>
          <p:nvPr/>
        </p:nvSpPr>
        <p:spPr>
          <a:xfrm>
            <a:off x="472569" y="4937837"/>
            <a:ext cx="1925398"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 name="Straight Connector 72">
            <a:extLst>
              <a:ext uri="{FF2B5EF4-FFF2-40B4-BE49-F238E27FC236}">
                <a16:creationId xmlns:a16="http://schemas.microsoft.com/office/drawing/2014/main" id="{02F0896B-FD04-0A20-7892-D80A69639E6D}"/>
              </a:ext>
            </a:extLst>
          </p:cNvPr>
          <p:cNvCxnSpPr>
            <a:cxnSpLocks/>
          </p:cNvCxnSpPr>
          <p:nvPr/>
        </p:nvCxnSpPr>
        <p:spPr>
          <a:xfrm>
            <a:off x="8683350" y="2629805"/>
            <a:ext cx="288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74">
            <a:extLst>
              <a:ext uri="{FF2B5EF4-FFF2-40B4-BE49-F238E27FC236}">
                <a16:creationId xmlns:a16="http://schemas.microsoft.com/office/drawing/2014/main" id="{9D9463AB-A2F9-0187-D783-7ECB74C1643A}"/>
              </a:ext>
            </a:extLst>
          </p:cNvPr>
          <p:cNvSpPr txBox="1"/>
          <p:nvPr/>
        </p:nvSpPr>
        <p:spPr>
          <a:xfrm>
            <a:off x="8683350" y="2647333"/>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TextBox 75">
            <a:extLst>
              <a:ext uri="{FF2B5EF4-FFF2-40B4-BE49-F238E27FC236}">
                <a16:creationId xmlns:a16="http://schemas.microsoft.com/office/drawing/2014/main" id="{67838509-0FD7-A76A-DA69-CFAEFD8A9556}"/>
              </a:ext>
            </a:extLst>
          </p:cNvPr>
          <p:cNvSpPr txBox="1"/>
          <p:nvPr/>
        </p:nvSpPr>
        <p:spPr>
          <a:xfrm>
            <a:off x="8683350" y="379102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TextBox 76">
            <a:extLst>
              <a:ext uri="{FF2B5EF4-FFF2-40B4-BE49-F238E27FC236}">
                <a16:creationId xmlns:a16="http://schemas.microsoft.com/office/drawing/2014/main" id="{933076EE-CB83-466E-FC76-37AA41315F80}"/>
              </a:ext>
            </a:extLst>
          </p:cNvPr>
          <p:cNvSpPr txBox="1"/>
          <p:nvPr/>
        </p:nvSpPr>
        <p:spPr>
          <a:xfrm>
            <a:off x="8683350" y="4937837"/>
            <a:ext cx="2880000" cy="104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3" name="TextBox 73">
            <a:extLst>
              <a:ext uri="{FF2B5EF4-FFF2-40B4-BE49-F238E27FC236}">
                <a16:creationId xmlns:a16="http://schemas.microsoft.com/office/drawing/2014/main" id="{FEDFBE2E-66CA-11AB-3E82-8DCACE2CB028}"/>
              </a:ext>
            </a:extLst>
          </p:cNvPr>
          <p:cNvSpPr txBox="1"/>
          <p:nvPr/>
        </p:nvSpPr>
        <p:spPr>
          <a:xfrm>
            <a:off x="8683350" y="2251556"/>
            <a:ext cx="2880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想定顧客</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9" name="二等辺三角形 18">
            <a:extLst>
              <a:ext uri="{FF2B5EF4-FFF2-40B4-BE49-F238E27FC236}">
                <a16:creationId xmlns:a16="http://schemas.microsoft.com/office/drawing/2014/main" id="{6F62D4A9-D3DA-FFB7-8213-4D57F0682BD3}"/>
              </a:ext>
            </a:extLst>
          </p:cNvPr>
          <p:cNvSpPr/>
          <p:nvPr/>
        </p:nvSpPr>
        <p:spPr>
          <a:xfrm rot="5400000">
            <a:off x="8200938" y="3078163"/>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0" name="二等辺三角形 19">
            <a:extLst>
              <a:ext uri="{FF2B5EF4-FFF2-40B4-BE49-F238E27FC236}">
                <a16:creationId xmlns:a16="http://schemas.microsoft.com/office/drawing/2014/main" id="{4B9B92F0-F11A-D812-0A08-2C4C7AC74CD2}"/>
              </a:ext>
            </a:extLst>
          </p:cNvPr>
          <p:cNvSpPr/>
          <p:nvPr/>
        </p:nvSpPr>
        <p:spPr>
          <a:xfrm rot="5400000">
            <a:off x="8200938" y="422185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21" name="二等辺三角形 20">
            <a:extLst>
              <a:ext uri="{FF2B5EF4-FFF2-40B4-BE49-F238E27FC236}">
                <a16:creationId xmlns:a16="http://schemas.microsoft.com/office/drawing/2014/main" id="{0129B73E-C921-1A44-B8D9-BAC48F456D14}"/>
              </a:ext>
            </a:extLst>
          </p:cNvPr>
          <p:cNvSpPr/>
          <p:nvPr/>
        </p:nvSpPr>
        <p:spPr>
          <a:xfrm rot="5400000">
            <a:off x="8200938" y="5368667"/>
            <a:ext cx="316709" cy="182342"/>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575757"/>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624C4D96-0B16-0F7E-B873-9EE71C3AB3DE}"/>
              </a:ext>
            </a:extLst>
          </p:cNvPr>
          <p:cNvCxnSpPr>
            <a:cxnSpLocks/>
          </p:cNvCxnSpPr>
          <p:nvPr/>
        </p:nvCxnSpPr>
        <p:spPr>
          <a:xfrm>
            <a:off x="2545952" y="2629805"/>
            <a:ext cx="548928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34">
            <a:extLst>
              <a:ext uri="{FF2B5EF4-FFF2-40B4-BE49-F238E27FC236}">
                <a16:creationId xmlns:a16="http://schemas.microsoft.com/office/drawing/2014/main" id="{C033EA4F-64EA-5548-67C1-D1C6476DC5E6}"/>
              </a:ext>
            </a:extLst>
          </p:cNvPr>
          <p:cNvSpPr txBox="1"/>
          <p:nvPr/>
        </p:nvSpPr>
        <p:spPr>
          <a:xfrm>
            <a:off x="2545951" y="2251556"/>
            <a:ext cx="5489283"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アプローチ方法詳細</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39">
            <a:extLst>
              <a:ext uri="{FF2B5EF4-FFF2-40B4-BE49-F238E27FC236}">
                <a16:creationId xmlns:a16="http://schemas.microsoft.com/office/drawing/2014/main" id="{F2A86FC0-3681-8FB7-5F34-B2B0704064C7}"/>
              </a:ext>
            </a:extLst>
          </p:cNvPr>
          <p:cNvSpPr txBox="1"/>
          <p:nvPr/>
        </p:nvSpPr>
        <p:spPr>
          <a:xfrm>
            <a:off x="2545951" y="2647332"/>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50F7C649-A787-4F21-94FC-8621312490E2}"/>
              </a:ext>
            </a:extLst>
          </p:cNvPr>
          <p:cNvSpPr txBox="1"/>
          <p:nvPr/>
        </p:nvSpPr>
        <p:spPr>
          <a:xfrm>
            <a:off x="2545951" y="379102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7" name="TextBox 41">
            <a:extLst>
              <a:ext uri="{FF2B5EF4-FFF2-40B4-BE49-F238E27FC236}">
                <a16:creationId xmlns:a16="http://schemas.microsoft.com/office/drawing/2014/main" id="{C501E249-DE9B-31C1-C707-A6A005E2C269}"/>
              </a:ext>
            </a:extLst>
          </p:cNvPr>
          <p:cNvSpPr txBox="1"/>
          <p:nvPr/>
        </p:nvSpPr>
        <p:spPr>
          <a:xfrm>
            <a:off x="2545951" y="4937837"/>
            <a:ext cx="5489283"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36005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solidFill>
                  <a:schemeClr val="tx1"/>
                </a:solidFill>
              </a:rPr>
              <a:t>12</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223388"/>
            <a:ext cx="10800000" cy="1043769"/>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申請事業について、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a:t>
            </a:r>
            <a:r>
              <a:rPr lang="ja-JP" altLang="en-US" sz="1400" b="1" u="sng">
                <a:latin typeface="Meiryo UI" panose="020B0604030504040204" pitchFamily="50" charset="-128"/>
                <a:ea typeface="Meiryo UI" panose="020B0604030504040204" pitchFamily="50" charset="-128"/>
                <a:cs typeface="ＭＳ 明朝" panose="02020609040205080304" pitchFamily="17" charset="-128"/>
              </a:rPr>
              <a:t>定量的な観点を含め</a:t>
            </a:r>
            <a:r>
              <a:rPr lang="ja-JP" altLang="en-US" sz="1400">
                <a:latin typeface="Meiryo UI" panose="020B0604030504040204" pitchFamily="50" charset="-128"/>
                <a:ea typeface="Meiryo UI" panose="020B0604030504040204" pitchFamily="50" charset="-128"/>
                <a:cs typeface="ＭＳ 明朝" panose="02020609040205080304" pitchFamily="17" charset="-128"/>
              </a:rPr>
              <a:t>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zh-TW" altLang="en-US" sz="1600">
                  <a:solidFill>
                    <a:schemeClr val="tx2"/>
                  </a:solidFill>
                  <a:latin typeface="Meiryo UI" panose="020B0604030504040204" pitchFamily="50" charset="-128"/>
                  <a:ea typeface="Meiryo UI" panose="020B0604030504040204" pitchFamily="50" charset="-128"/>
                </a:rPr>
                <a:t>本事業</a:t>
              </a:r>
              <a:r>
                <a:rPr lang="ja-JP" altLang="en-US" sz="1600">
                  <a:solidFill>
                    <a:schemeClr val="tx2"/>
                  </a:solidFill>
                  <a:latin typeface="Meiryo UI" panose="020B0604030504040204" pitchFamily="50" charset="-128"/>
                  <a:ea typeface="Meiryo UI" panose="020B0604030504040204" pitchFamily="50" charset="-128"/>
                </a:rPr>
                <a:t>実施における技術リスクと対応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商用化（経済社会）におけるリスクと対応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その他（自然災害等）のリスクと対応</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D06784F-65A6-5FD7-0213-2B272D92EA6E}"/>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816074" y="5277930"/>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6" name="吹き出し: 四角形 48">
            <a:extLst>
              <a:ext uri="{FF2B5EF4-FFF2-40B4-BE49-F238E27FC236}">
                <a16:creationId xmlns:a16="http://schemas.microsoft.com/office/drawing/2014/main" id="{60B36C7C-5AA8-8292-A100-03DCE7239C92}"/>
              </a:ext>
            </a:extLst>
          </p:cNvPr>
          <p:cNvSpPr/>
          <p:nvPr/>
        </p:nvSpPr>
        <p:spPr>
          <a:xfrm flipH="1">
            <a:off x="9797718" y="9830"/>
            <a:ext cx="137835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事業期間が２年以内の場合は不要</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２．排出削減への貢献</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14925" y="4624925"/>
            <a:ext cx="1818051" cy="127581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rgbClr val="FFFFFF"/>
                </a:solidFill>
                <a:latin typeface="Trebuchet MS" panose="020B0603020202020204" pitchFamily="34" charset="0"/>
                <a:ea typeface="Meiryo UI" panose="020B0604030504040204" pitchFamily="50" charset="-128"/>
              </a:rPr>
              <a:t> 目次</a:t>
            </a:r>
            <a:endParaRPr kumimoji="1" lang="en-US" sz="400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5225652" y="242005"/>
            <a:ext cx="6765496" cy="653813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a:t>
            </a:r>
            <a:r>
              <a:rPr kumimoji="1" lang="ja-JP" altLang="en-US" sz="1600" dirty="0">
                <a:solidFill>
                  <a:schemeClr val="bg1"/>
                </a:solidFill>
                <a:latin typeface="Meiryo UI" panose="020B0604030504040204" pitchFamily="50" charset="-128"/>
                <a:ea typeface="Meiryo UI" panose="020B0604030504040204" pitchFamily="50" charset="-128"/>
              </a:rPr>
              <a:t>該当事業の種別、事業の効果及び事業概要説明</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）該当事業及び事業の効果（生産能力強化等）</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）共同申請者内における各主体の役割分担</a:t>
            </a:r>
          </a:p>
          <a:p>
            <a:pPr>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a:t>
            </a:r>
            <a:r>
              <a:rPr kumimoji="1" lang="ja-JP" altLang="en-US" sz="1600" dirty="0">
                <a:solidFill>
                  <a:schemeClr val="bg1"/>
                </a:solidFill>
                <a:latin typeface="Meiryo UI" panose="020B0604030504040204" pitchFamily="50" charset="-128"/>
                <a:ea typeface="Meiryo UI" panose="020B0604030504040204" pitchFamily="50" charset="-128"/>
              </a:rPr>
              <a:t>事業戦略・事業計画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）ビジネスモデルの特徴</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）市場獲得に向けたルール形成戦略</a:t>
            </a:r>
            <a:endParaRPr kumimoji="1" lang="ja-JP" altLang="en-US" sz="1200" strike="sngStrike" dirty="0">
              <a:solidFill>
                <a:srgbClr val="0070C0"/>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6</a:t>
            </a:r>
            <a:r>
              <a:rPr kumimoji="1" lang="zh-TW" altLang="en-US" sz="1200" dirty="0">
                <a:solidFill>
                  <a:schemeClr val="bg1"/>
                </a:solidFill>
                <a:latin typeface="Meiryo UI" panose="020B0604030504040204" pitchFamily="50" charset="-128"/>
                <a:ea typeface="Meiryo UI" panose="020B0604030504040204" pitchFamily="50" charset="-128"/>
              </a:rPr>
              <a:t>）投資誘発効果</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）事業実施計画（投資計画・投資内訳）</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8</a:t>
            </a: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KPI</a:t>
            </a:r>
            <a:r>
              <a:rPr kumimoji="1" lang="ja-JP" altLang="en-US" sz="1200" dirty="0">
                <a:solidFill>
                  <a:schemeClr val="bg1"/>
                </a:solidFill>
                <a:latin typeface="Meiryo UI" panose="020B0604030504040204" pitchFamily="50" charset="-128"/>
                <a:ea typeface="Meiryo UI" panose="020B0604030504040204" pitchFamily="50" charset="-128"/>
              </a:rPr>
              <a:t>の目標達成に向けた計画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9</a:t>
            </a:r>
            <a:r>
              <a:rPr kumimoji="1" lang="ja-JP" altLang="en-US" sz="1200" dirty="0">
                <a:solidFill>
                  <a:schemeClr val="bg1"/>
                </a:solidFill>
                <a:latin typeface="Meiryo UI" panose="020B0604030504040204" pitchFamily="50" charset="-128"/>
                <a:ea typeface="Meiryo UI" panose="020B0604030504040204" pitchFamily="50" charset="-128"/>
              </a:rPr>
              <a:t>）事業実施計画（生産見込み）</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10</a:t>
            </a:r>
            <a:r>
              <a:rPr kumimoji="1" lang="ja-JP" altLang="en-US" sz="1200" dirty="0">
                <a:solidFill>
                  <a:schemeClr val="bg1"/>
                </a:solidFill>
                <a:latin typeface="Meiryo UI" panose="020B0604030504040204" pitchFamily="50" charset="-128"/>
                <a:ea typeface="Meiryo UI" panose="020B0604030504040204" pitchFamily="50" charset="-128"/>
              </a:rPr>
              <a:t>）将来の自立化に向けた計画</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11</a:t>
            </a:r>
            <a:r>
              <a:rPr kumimoji="1" lang="ja-JP" altLang="en-US" sz="1200" dirty="0">
                <a:solidFill>
                  <a:schemeClr val="bg1"/>
                </a:solidFill>
                <a:latin typeface="Meiryo UI" panose="020B0604030504040204" pitchFamily="50" charset="-128"/>
                <a:ea typeface="Meiryo UI" panose="020B0604030504040204" pitchFamily="50" charset="-128"/>
              </a:rPr>
              <a:t>）需要家の巻き込みに向けた努力</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12</a:t>
            </a:r>
            <a:r>
              <a:rPr kumimoji="1" lang="ja-JP" altLang="en-US" sz="1200" dirty="0">
                <a:solidFill>
                  <a:schemeClr val="bg1"/>
                </a:solidFill>
                <a:latin typeface="Meiryo UI" panose="020B0604030504040204" pitchFamily="50" charset="-128"/>
                <a:ea typeface="Meiryo UI" panose="020B0604030504040204" pitchFamily="50" charset="-128"/>
              </a:rPr>
              <a:t>）想定されるリスク要因と対処方針　　</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kumimoji="1" lang="ja-JP" altLang="en-US" sz="1600" dirty="0">
                <a:solidFill>
                  <a:schemeClr val="bg1"/>
                </a:solidFill>
                <a:latin typeface="Meiryo UI" panose="020B0604030504040204" pitchFamily="50" charset="-128"/>
                <a:ea typeface="Meiryo UI" panose="020B0604030504040204" pitchFamily="50" charset="-128"/>
              </a:rPr>
              <a:t>排出削減への貢献</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1</a:t>
            </a:r>
            <a:r>
              <a:rPr kumimoji="1" lang="zh-TW" altLang="en-US" sz="1200" dirty="0">
                <a:solidFill>
                  <a:schemeClr val="bg1"/>
                </a:solidFill>
                <a:latin typeface="Meiryo UI" panose="020B0604030504040204" pitchFamily="50" charset="-128"/>
                <a:ea typeface="Meiryo UI" panose="020B0604030504040204" pitchFamily="50" charset="-128"/>
              </a:rPr>
              <a:t>）経済的基準</a:t>
            </a:r>
          </a:p>
          <a:p>
            <a:pPr marL="266700">
              <a:lnSpc>
                <a:spcPts val="1300"/>
              </a:lnSpc>
              <a:spcBef>
                <a:spcPts val="600"/>
              </a:spcBef>
            </a:pPr>
            <a:r>
              <a:rPr kumimoji="1" lang="zh-TW" altLang="en-US" sz="1200" dirty="0">
                <a:solidFill>
                  <a:schemeClr val="bg1"/>
                </a:solidFill>
                <a:latin typeface="Meiryo UI" panose="020B0604030504040204" pitchFamily="50" charset="-128"/>
                <a:ea typeface="Meiryo UI" panose="020B0604030504040204" pitchFamily="50" charset="-128"/>
              </a:rPr>
              <a:t>（</a:t>
            </a:r>
            <a:r>
              <a:rPr kumimoji="1" lang="en-US" altLang="zh-TW" sz="1200" dirty="0">
                <a:solidFill>
                  <a:schemeClr val="bg1"/>
                </a:solidFill>
                <a:latin typeface="Meiryo UI" panose="020B0604030504040204" pitchFamily="50" charset="-128"/>
                <a:ea typeface="Meiryo UI" panose="020B0604030504040204" pitchFamily="50" charset="-128"/>
              </a:rPr>
              <a:t>2</a:t>
            </a:r>
            <a:r>
              <a:rPr kumimoji="1" lang="zh-TW" altLang="en-US" sz="1200" dirty="0">
                <a:solidFill>
                  <a:schemeClr val="bg1"/>
                </a:solidFill>
                <a:latin typeface="Meiryo UI" panose="020B0604030504040204" pitchFamily="50" charset="-128"/>
                <a:ea typeface="Meiryo UI" panose="020B0604030504040204" pitchFamily="50" charset="-128"/>
              </a:rPr>
              <a:t>）技術的基準</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）その他定性的基準</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lnSpc>
                <a:spcPts val="1300"/>
              </a:lnSpc>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）経営者等の事業への関与</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）事業推進体制の確保</a:t>
            </a:r>
          </a:p>
          <a:p>
            <a:pPr marL="266700">
              <a:lnSpc>
                <a:spcPts val="1300"/>
              </a:lnSpc>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）経営戦略における事業の位置づけ</a:t>
            </a: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間接補助事業にかかる船舶・機器等の生産等により、</a:t>
            </a:r>
            <a:r>
              <a:rPr kumimoji="1" lang="en-US" altLang="ja-JP">
                <a:solidFill>
                  <a:schemeClr val="tx1"/>
                </a:solidFill>
              </a:rPr>
              <a:t>CO2</a:t>
            </a:r>
            <a:r>
              <a:rPr kumimoji="1" lang="ja-JP" altLang="en-US">
                <a:solidFill>
                  <a:schemeClr val="tx1"/>
                </a:solidFill>
              </a:rPr>
              <a:t>排出量を</a:t>
            </a:r>
            <a:r>
              <a:rPr kumimoji="1" lang="en-US" altLang="ja-JP">
                <a:solidFill>
                  <a:schemeClr val="tx1"/>
                </a:solidFill>
              </a:rPr>
              <a:t>XXtCO2</a:t>
            </a:r>
            <a:r>
              <a:rPr kumimoji="1" lang="ja-JP" altLang="en-US">
                <a:solidFill>
                  <a:schemeClr val="tx1"/>
                </a:solidFill>
              </a:rPr>
              <a:t>削減</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18" name="Rectangle 15">
            <a:extLst>
              <a:ext uri="{FF2B5EF4-FFF2-40B4-BE49-F238E27FC236}">
                <a16:creationId xmlns:a16="http://schemas.microsoft.com/office/drawing/2014/main" id="{F5AF467C-7808-6159-FAC7-9C19BF08E97D}"/>
              </a:ext>
            </a:extLst>
          </p:cNvPr>
          <p:cNvSpPr>
            <a:spLocks/>
          </p:cNvSpPr>
          <p:nvPr/>
        </p:nvSpPr>
        <p:spPr>
          <a:xfrm>
            <a:off x="570000" y="1238210"/>
            <a:ext cx="11052000" cy="103398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間接補助事業対象設備等により生産される船舶・機器等が使用段階において、従来使用されていた船舶・機器等の使用時等と比較して</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がどの程度削減されるかを、導出過程とともに記載（完成品以外の機器等の場合は、完成品の使用段階の</a:t>
            </a:r>
            <a:r>
              <a:rPr lang="en-US" altLang="ja-JP" sz="1400" i="1">
                <a:solidFill>
                  <a:schemeClr val="tx1"/>
                </a:solidFill>
                <a:latin typeface="Meiryo UI" panose="020B0604030504040204" pitchFamily="50" charset="-128"/>
                <a:ea typeface="Meiryo UI" panose="020B0604030504040204" pitchFamily="50" charset="-128"/>
              </a:rPr>
              <a:t>CO2</a:t>
            </a:r>
            <a:r>
              <a:rPr lang="ja-JP" altLang="en-US" sz="1400" i="1">
                <a:solidFill>
                  <a:schemeClr val="tx1"/>
                </a:solidFill>
                <a:latin typeface="Meiryo UI" panose="020B0604030504040204" pitchFamily="50" charset="-128"/>
                <a:ea typeface="Meiryo UI" panose="020B0604030504040204" pitchFamily="50" charset="-128"/>
              </a:rPr>
              <a:t>排出量を試算すること）</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a:t>
            </a:r>
            <a:r>
              <a:rPr lang="en-US" altLang="ja-JP" sz="1400" i="1">
                <a:solidFill>
                  <a:schemeClr val="tx1"/>
                </a:solidFill>
                <a:latin typeface="Meiryo UI" panose="020B0604030504040204" pitchFamily="50" charset="-128"/>
                <a:ea typeface="Meiryo UI" panose="020B0604030504040204" pitchFamily="50" charset="-128"/>
              </a:rPr>
              <a:t>※</a:t>
            </a:r>
            <a:r>
              <a:rPr lang="ja-JP" altLang="en-US" sz="1400" i="1">
                <a:solidFill>
                  <a:schemeClr val="tx1"/>
                </a:solidFill>
                <a:latin typeface="Meiryo UI" panose="020B0604030504040204" pitchFamily="50" charset="-128"/>
                <a:ea typeface="Meiryo UI" panose="020B0604030504040204" pitchFamily="50" charset="-128"/>
              </a:rPr>
              <a:t>なお、算出にあたっては原則、最新の「地球温暖化対策事業効果算定ガイドブック＜補助事業申請者用＞」）において使用する</a:t>
            </a:r>
            <a:r>
              <a:rPr lang="en-US" altLang="ja-JP" sz="1400" i="1">
                <a:solidFill>
                  <a:schemeClr val="tx1"/>
                </a:solidFill>
                <a:latin typeface="Meiryo UI" panose="020B0604030504040204" pitchFamily="50" charset="-128"/>
                <a:ea typeface="Meiryo UI" panose="020B0604030504040204" pitchFamily="50" charset="-128"/>
              </a:rPr>
              <a:t>Excel</a:t>
            </a:r>
            <a:r>
              <a:rPr lang="ja-JP" altLang="en-US" sz="1400" i="1">
                <a:solidFill>
                  <a:schemeClr val="tx1"/>
                </a:solidFill>
                <a:latin typeface="Meiryo UI" panose="020B0604030504040204" pitchFamily="50" charset="-128"/>
                <a:ea typeface="Meiryo UI" panose="020B0604030504040204" pitchFamily="50" charset="-128"/>
              </a:rPr>
              <a:t>ファイル</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　　（「ハード対策事業計算ファイル＜補助事業申請者用＞」）を活用すること。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3" name="ee4pContent3">
            <a:extLst>
              <a:ext uri="{FF2B5EF4-FFF2-40B4-BE49-F238E27FC236}">
                <a16:creationId xmlns:a16="http://schemas.microsoft.com/office/drawing/2014/main" id="{C526B56A-57CB-762C-90C8-B76BABF0B1DF}"/>
              </a:ext>
            </a:extLst>
          </p:cNvPr>
          <p:cNvSpPr txBox="1"/>
          <p:nvPr/>
        </p:nvSpPr>
        <p:spPr>
          <a:xfrm>
            <a:off x="682095"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CO2</a:t>
            </a:r>
            <a:r>
              <a:rPr kumimoji="1" lang="ja-JP" altLang="en-US" sz="1400">
                <a:latin typeface="Meiryo UI" panose="020B0604030504040204" pitchFamily="50" charset="-128"/>
                <a:ea typeface="Meiryo UI" panose="020B0604030504040204" pitchFamily="50" charset="-128"/>
              </a:rPr>
              <a:t>排出削減効果</a:t>
            </a:r>
            <a:endParaRPr kumimoji="1" lang="en-US" altLang="ja-JP" sz="1400">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6AFDBD2F-94CD-1F8A-DFDD-865D4BA20941}"/>
              </a:ext>
            </a:extLst>
          </p:cNvPr>
          <p:cNvSpPr txBox="1"/>
          <p:nvPr/>
        </p:nvSpPr>
        <p:spPr>
          <a:xfrm>
            <a:off x="6651480" y="245552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導出過程</a:t>
            </a:r>
          </a:p>
        </p:txBody>
      </p:sp>
      <p:cxnSp>
        <p:nvCxnSpPr>
          <p:cNvPr id="28" name="Straight Connector 68">
            <a:extLst>
              <a:ext uri="{FF2B5EF4-FFF2-40B4-BE49-F238E27FC236}">
                <a16:creationId xmlns:a16="http://schemas.microsoft.com/office/drawing/2014/main" id="{26F1B371-9DF0-7051-DBAC-65B8441E698F}"/>
              </a:ext>
            </a:extLst>
          </p:cNvPr>
          <p:cNvCxnSpPr>
            <a:cxnSpLocks/>
          </p:cNvCxnSpPr>
          <p:nvPr/>
        </p:nvCxnSpPr>
        <p:spPr>
          <a:xfrm>
            <a:off x="682095" y="2702023"/>
            <a:ext cx="552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0" name="Straight Connector 68">
            <a:extLst>
              <a:ext uri="{FF2B5EF4-FFF2-40B4-BE49-F238E27FC236}">
                <a16:creationId xmlns:a16="http://schemas.microsoft.com/office/drawing/2014/main" id="{9B94A08B-7A6A-3262-F416-EA69411ED9E1}"/>
              </a:ext>
            </a:extLst>
          </p:cNvPr>
          <p:cNvCxnSpPr>
            <a:cxnSpLocks/>
          </p:cNvCxnSpPr>
          <p:nvPr/>
        </p:nvCxnSpPr>
        <p:spPr>
          <a:xfrm>
            <a:off x="6651480" y="2699522"/>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8" name="TextBox 24">
            <a:extLst>
              <a:ext uri="{FF2B5EF4-FFF2-40B4-BE49-F238E27FC236}">
                <a16:creationId xmlns:a16="http://schemas.microsoft.com/office/drawing/2014/main" id="{4BBA0392-B070-EE45-052D-930AEE6E3A92}"/>
              </a:ext>
            </a:extLst>
          </p:cNvPr>
          <p:cNvSpPr txBox="1"/>
          <p:nvPr/>
        </p:nvSpPr>
        <p:spPr>
          <a:xfrm>
            <a:off x="6513792" y="2757152"/>
            <a:ext cx="5438251" cy="29413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導出過程</a:t>
            </a:r>
            <a:endParaRPr kumimoji="1" lang="en-US" altLang="ja-JP" sz="1200">
              <a:solidFill>
                <a:schemeClr val="tx1"/>
              </a:solidFill>
              <a:latin typeface="Meiryo UI" panose="020B0604030504040204" pitchFamily="50" charset="-128"/>
              <a:ea typeface="Meiryo UI" panose="020B0604030504040204" pitchFamily="50" charset="-128"/>
            </a:endParaRPr>
          </a:p>
          <a:p>
            <a:pPr marL="432000" lvl="2">
              <a:buClr>
                <a:schemeClr val="tx2"/>
              </a:buClr>
              <a:buSzPct val="100000"/>
            </a:pPr>
            <a:r>
              <a:rPr kumimoji="1" lang="ja-JP" altLang="en-US" sz="1200">
                <a:solidFill>
                  <a:schemeClr val="tx1"/>
                </a:solidFill>
                <a:latin typeface="Meiryo UI" panose="020B0604030504040204" pitchFamily="50" charset="-128"/>
                <a:ea typeface="Meiryo UI" panose="020B0604030504040204" pitchFamily="50" charset="-128"/>
              </a:rPr>
              <a:t>使用段階のエネルギー消費量やそれに対する排出原単位（排出量を示す係数）を基に、排出削減量を導出した計算式を記載すること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出典</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lang="ja-JP" altLang="en-US" sz="1200" i="1">
                <a:solidFill>
                  <a:schemeClr val="tx1"/>
                </a:solidFill>
                <a:latin typeface="Meiryo UI" panose="020B0604030504040204" pitchFamily="50" charset="-128"/>
                <a:ea typeface="Meiryo UI" panose="020B0604030504040204" pitchFamily="50" charset="-128"/>
              </a:rPr>
              <a:t>地球温暖化対策事業効果算定ガイドブック＜補助事業申請者用＞</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r>
              <a:rPr kumimoji="1" lang="ja-JP" altLang="en-US" sz="1200">
                <a:solidFill>
                  <a:schemeClr val="tx1"/>
                </a:solidFill>
                <a:latin typeface="Meiryo UI" panose="020B0604030504040204" pitchFamily="50" charset="-128"/>
                <a:ea typeface="Meiryo UI" panose="020B0604030504040204" pitchFamily="50" charset="-128"/>
              </a:rPr>
              <a:t>（排出原単位の出典・データベース元等を記載）</a:t>
            </a:r>
            <a:endParaRPr kumimoji="1" lang="en-US" altLang="ja-JP" sz="12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XXXX</a:t>
            </a:r>
          </a:p>
        </p:txBody>
      </p:sp>
      <p:cxnSp>
        <p:nvCxnSpPr>
          <p:cNvPr id="22" name="直線コネクタ 21">
            <a:extLst>
              <a:ext uri="{FF2B5EF4-FFF2-40B4-BE49-F238E27FC236}">
                <a16:creationId xmlns:a16="http://schemas.microsoft.com/office/drawing/2014/main" id="{B64E3492-3B68-47D5-8BDC-EA669BF79082}"/>
              </a:ext>
            </a:extLst>
          </p:cNvPr>
          <p:cNvCxnSpPr>
            <a:cxnSpLocks/>
          </p:cNvCxnSpPr>
          <p:nvPr/>
        </p:nvCxnSpPr>
        <p:spPr>
          <a:xfrm>
            <a:off x="4428607" y="306200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D4159416-E67F-4581-9763-BF6BA218F1FB}"/>
              </a:ext>
            </a:extLst>
          </p:cNvPr>
          <p:cNvCxnSpPr>
            <a:cxnSpLocks/>
          </p:cNvCxnSpPr>
          <p:nvPr/>
        </p:nvCxnSpPr>
        <p:spPr>
          <a:xfrm>
            <a:off x="3689467" y="3884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4DD10C39-E435-49E6-BBB1-A40656D22F58}"/>
              </a:ext>
            </a:extLst>
          </p:cNvPr>
          <p:cNvCxnSpPr>
            <a:cxnSpLocks/>
          </p:cNvCxnSpPr>
          <p:nvPr/>
        </p:nvCxnSpPr>
        <p:spPr>
          <a:xfrm>
            <a:off x="3689467" y="36868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82FC1E4-9C6E-4C02-8E14-530D0800C835}"/>
              </a:ext>
            </a:extLst>
          </p:cNvPr>
          <p:cNvCxnSpPr>
            <a:cxnSpLocks/>
          </p:cNvCxnSpPr>
          <p:nvPr/>
        </p:nvCxnSpPr>
        <p:spPr>
          <a:xfrm>
            <a:off x="4642095" y="433454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F0E01B1B-9CD5-428E-AAC0-64CF422DEB2F}"/>
              </a:ext>
            </a:extLst>
          </p:cNvPr>
          <p:cNvCxnSpPr>
            <a:cxnSpLocks/>
          </p:cNvCxnSpPr>
          <p:nvPr/>
        </p:nvCxnSpPr>
        <p:spPr>
          <a:xfrm>
            <a:off x="4108695" y="497462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BA0DA975-D755-4D02-8537-6AC60AAA49C1}"/>
              </a:ext>
            </a:extLst>
          </p:cNvPr>
          <p:cNvCxnSpPr>
            <a:cxnSpLocks/>
          </p:cNvCxnSpPr>
          <p:nvPr/>
        </p:nvCxnSpPr>
        <p:spPr>
          <a:xfrm>
            <a:off x="5065439" y="5408965"/>
            <a:ext cx="0" cy="0"/>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4">
            <a:extLst>
              <a:ext uri="{FF2B5EF4-FFF2-40B4-BE49-F238E27FC236}">
                <a16:creationId xmlns:a16="http://schemas.microsoft.com/office/drawing/2014/main" id="{42864E87-4988-48C7-94EC-20C6037A0CAD}"/>
              </a:ext>
            </a:extLst>
          </p:cNvPr>
          <p:cNvSpPr txBox="1"/>
          <p:nvPr/>
        </p:nvSpPr>
        <p:spPr>
          <a:xfrm>
            <a:off x="239957" y="2759356"/>
            <a:ext cx="4904920" cy="4076229"/>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NH3</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（混焼率　</a:t>
            </a:r>
            <a:r>
              <a:rPr kumimoji="1" lang="en-US" altLang="ja-JP" sz="1000">
                <a:solidFill>
                  <a:schemeClr val="tx1"/>
                </a:solidFill>
                <a:latin typeface="Meiryo UI" panose="020B0604030504040204" pitchFamily="50" charset="-128"/>
                <a:ea typeface="Meiryo UI" panose="020B0604030504040204" pitchFamily="50" charset="-128"/>
              </a:rPr>
              <a:t> NH3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HFO</a:t>
            </a:r>
            <a:r>
              <a:rPr kumimoji="1" lang="ja-JP" altLang="en-US" sz="1000">
                <a:solidFill>
                  <a:schemeClr val="tx1"/>
                </a:solidFill>
                <a:latin typeface="Meiryo UI" panose="020B0604030504040204" pitchFamily="50" charset="-128"/>
                <a:ea typeface="Meiryo UI" panose="020B0604030504040204" pitchFamily="50" charset="-128"/>
              </a:rPr>
              <a:t>＝〇：〇）</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H2</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（混焼率　</a:t>
            </a:r>
            <a:r>
              <a:rPr kumimoji="1" lang="en-US" altLang="ja-JP" sz="1000">
                <a:solidFill>
                  <a:schemeClr val="tx1"/>
                </a:solidFill>
                <a:latin typeface="Meiryo UI" panose="020B0604030504040204" pitchFamily="50" charset="-128"/>
                <a:ea typeface="Meiryo UI" panose="020B0604030504040204" pitchFamily="50" charset="-128"/>
              </a:rPr>
              <a:t> H2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HFO</a:t>
            </a:r>
            <a:r>
              <a:rPr kumimoji="1" lang="ja-JP" altLang="en-US" sz="1000">
                <a:solidFill>
                  <a:schemeClr val="tx1"/>
                </a:solidFill>
                <a:latin typeface="Meiryo UI" panose="020B0604030504040204" pitchFamily="50" charset="-128"/>
                <a:ea typeface="Meiryo UI" panose="020B0604030504040204" pitchFamily="50" charset="-128"/>
              </a:rPr>
              <a:t>＝〇：〇）</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電力</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バッテリー</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 XX %</a:t>
            </a: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CH3OH</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XX%</a:t>
            </a:r>
          </a:p>
          <a:p>
            <a:pPr marL="648000" lvl="2" indent="-216000">
              <a:buClr>
                <a:schemeClr val="tx2"/>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b="1">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648000" lvl="2" indent="-216000">
              <a:buClr>
                <a:srgbClr val="000000"/>
              </a:buClr>
              <a:buSzPct val="100000"/>
              <a:buFont typeface="Trebuchet MS" panose="020B0603020202020204" pitchFamily="34" charset="0"/>
              <a:buChar char="–"/>
            </a:pPr>
            <a:endParaRPr kumimoji="1" lang="en-US" altLang="ja-JP" sz="1000">
              <a:solidFill>
                <a:schemeClr val="tx1"/>
              </a:solidFill>
              <a:latin typeface="Meiryo UI" panose="020B0604030504040204" pitchFamily="50" charset="-128"/>
              <a:ea typeface="Meiryo UI" panose="020B0604030504040204" pitchFamily="50" charset="-128"/>
            </a:endParaRPr>
          </a:p>
          <a:p>
            <a:pPr marL="324000" lvl="1"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LNG</a:t>
            </a:r>
            <a:r>
              <a:rPr kumimoji="1" lang="ja-JP" altLang="en-US" sz="1000">
                <a:solidFill>
                  <a:schemeClr val="tx1"/>
                </a:solidFill>
                <a:latin typeface="Meiryo UI" panose="020B0604030504040204" pitchFamily="50" charset="-128"/>
                <a:ea typeface="Meiryo UI" panose="020B0604030504040204" pitchFamily="50" charset="-128"/>
              </a:rPr>
              <a:t>の場合（排出削減の対象：使用段階）</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重油専焼と比較して</a:t>
            </a:r>
            <a:r>
              <a:rPr kumimoji="1" lang="en-US" altLang="ja-JP" sz="1000">
                <a:solidFill>
                  <a:schemeClr val="tx1"/>
                </a:solidFill>
                <a:latin typeface="Meiryo UI" panose="020B0604030504040204" pitchFamily="50" charset="-128"/>
                <a:ea typeface="Meiryo UI" panose="020B0604030504040204" pitchFamily="50" charset="-128"/>
              </a:rPr>
              <a:t>CO2</a:t>
            </a:r>
            <a:r>
              <a:rPr kumimoji="1" lang="ja-JP" altLang="en-US" sz="1000">
                <a:solidFill>
                  <a:schemeClr val="tx1"/>
                </a:solidFill>
                <a:latin typeface="Meiryo UI" panose="020B0604030504040204" pitchFamily="50" charset="-128"/>
                <a:ea typeface="Meiryo UI" panose="020B0604030504040204" pitchFamily="50" charset="-128"/>
              </a:rPr>
              <a:t>削減率　</a:t>
            </a:r>
            <a:r>
              <a:rPr kumimoji="1" lang="en-US" altLang="ja-JP" sz="1000">
                <a:solidFill>
                  <a:schemeClr val="tx1"/>
                </a:solidFill>
                <a:latin typeface="Meiryo UI" panose="020B0604030504040204" pitchFamily="50" charset="-128"/>
                <a:ea typeface="Meiryo UI" panose="020B0604030504040204" pitchFamily="50" charset="-128"/>
              </a:rPr>
              <a:t>XX%</a:t>
            </a:r>
          </a:p>
          <a:p>
            <a:pPr marL="648000" lvl="2" indent="-216000">
              <a:buClr>
                <a:srgbClr val="000000"/>
              </a:buClr>
              <a:buSzPct val="100000"/>
              <a:buFont typeface="Trebuchet MS" panose="020B0603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排出削減量の具体的な数値</a:t>
            </a:r>
            <a:endParaRPr kumimoji="1" lang="en-US" altLang="ja-JP" sz="1000">
              <a:solidFill>
                <a:schemeClr val="tx1"/>
              </a:solidFill>
              <a:latin typeface="Meiryo UI" panose="020B0604030504040204" pitchFamily="50" charset="-128"/>
              <a:ea typeface="Meiryo UI" panose="020B0604030504040204" pitchFamily="50" charset="-128"/>
            </a:endParaRPr>
          </a:p>
          <a:p>
            <a:pPr marL="648000" lvl="2" indent="-216000">
              <a:buClr>
                <a:srgbClr val="000000"/>
              </a:buClr>
              <a:buSzPct val="100000"/>
              <a:buFont typeface="Trebuchet MS" panose="020B0603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XXXX</a:t>
            </a:r>
          </a:p>
          <a:p>
            <a:pPr marL="190800" lvl="1" indent="-216000">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7586CC6D-CCE6-2EDE-5CD0-BAABB21B2C5E}"/>
              </a:ext>
            </a:extLst>
          </p:cNvPr>
          <p:cNvSpPr txBox="1"/>
          <p:nvPr/>
        </p:nvSpPr>
        <p:spPr>
          <a:xfrm>
            <a:off x="3407446" y="2757152"/>
            <a:ext cx="2710706"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lvl="1"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ライフサイクル全体でのその他</a:t>
            </a:r>
            <a:r>
              <a:rPr kumimoji="1" lang="en-US" altLang="ja-JP" sz="1050">
                <a:solidFill>
                  <a:schemeClr val="tx1"/>
                </a:solidFill>
                <a:latin typeface="Meiryo UI" panose="020B0604030504040204" pitchFamily="50" charset="-128"/>
                <a:ea typeface="Meiryo UI" panose="020B0604030504040204" pitchFamily="50" charset="-128"/>
              </a:rPr>
              <a:t>CO2</a:t>
            </a:r>
            <a:r>
              <a:rPr kumimoji="1" lang="ja-JP" altLang="en-US" sz="1050">
                <a:solidFill>
                  <a:schemeClr val="tx1"/>
                </a:solidFill>
                <a:latin typeface="Meiryo UI" panose="020B0604030504040204" pitchFamily="50" charset="-128"/>
                <a:ea typeface="Meiryo UI" panose="020B0604030504040204" pitchFamily="50" charset="-128"/>
              </a:rPr>
              <a:t>削減に関する取組</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例：グリーンスチールを使用している。</a:t>
            </a:r>
            <a:endParaRPr kumimoji="1" lang="en-US" altLang="ja-JP" sz="105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a:solidFill>
                <a:srgbClr val="FFFFFF"/>
              </a:solidFill>
              <a:latin typeface="Meiryo UI" panose="020B0604030504040204" pitchFamily="50" charset="-128"/>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46034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460346"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投資判断基準</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460346" y="2910841"/>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460346" y="4054536"/>
            <a:ext cx="1279835" cy="1044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6" name="Rectangle 15">
            <a:extLst>
              <a:ext uri="{FF2B5EF4-FFF2-40B4-BE49-F238E27FC236}">
                <a16:creationId xmlns:a16="http://schemas.microsoft.com/office/drawing/2014/main" id="{FDA7D817-0390-8CC3-7196-19E1886CD9EC}"/>
              </a:ext>
            </a:extLst>
          </p:cNvPr>
          <p:cNvSpPr/>
          <p:nvPr/>
        </p:nvSpPr>
        <p:spPr>
          <a:xfrm>
            <a:off x="460345" y="1172245"/>
            <a:ext cx="11052000" cy="953477"/>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間接補助事業対象設備等により生産される船舶・機器等の生産に係る設備投資計画が、補助を前提としない場合には、投資計画の</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internal rate of return</a:t>
            </a:r>
            <a:r>
              <a:rPr lang="ja-JP" altLang="en-US" sz="1400" i="1">
                <a:solidFill>
                  <a:schemeClr val="tx1"/>
                </a:solidFill>
                <a:latin typeface="Meiryo UI" panose="020B0604030504040204" pitchFamily="50" charset="-128"/>
                <a:ea typeface="Meiryo UI" panose="020B0604030504040204" pitchFamily="50" charset="-128"/>
              </a:rPr>
              <a:t>：内部利益率）や  投資回収期間が投資判断に至る水準には達しないが、補助対象となることで</a:t>
            </a: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及び投資回収期間が投資判断に至る水準に達する計画であるなど、民間企業のみでは経済性の確保が困難な計画となっていること（右下の「審査基準のイメージ」を参照）</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en-US" altLang="ja-JP" sz="1400" i="1">
                <a:solidFill>
                  <a:schemeClr val="tx1"/>
                </a:solidFill>
                <a:latin typeface="Meiryo UI" panose="020B0604030504040204" pitchFamily="50" charset="-128"/>
                <a:ea typeface="Meiryo UI" panose="020B0604030504040204" pitchFamily="50" charset="-128"/>
              </a:rPr>
              <a:t>IRR</a:t>
            </a:r>
            <a:r>
              <a:rPr lang="ja-JP" altLang="en-US" sz="1400" i="1">
                <a:solidFill>
                  <a:schemeClr val="tx1"/>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1888167"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1888167"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補助がない場合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1888167"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1888167"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273645"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273645"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補助がある場合</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273645"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273645"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659123" y="2893314"/>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659123" y="2515065"/>
            <a:ext cx="1279835"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投資判断基準値</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659123" y="2910841"/>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659123" y="4054536"/>
            <a:ext cx="1279835"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044601" y="2893314"/>
            <a:ext cx="551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044601" y="2515065"/>
            <a:ext cx="5518749"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4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044601" y="2910841"/>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044601" y="4054536"/>
            <a:ext cx="5518749"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9" name="ee4pHeader1">
            <a:extLst>
              <a:ext uri="{FF2B5EF4-FFF2-40B4-BE49-F238E27FC236}">
                <a16:creationId xmlns:a16="http://schemas.microsoft.com/office/drawing/2014/main" id="{B4082D92-5DEF-1CCB-7C6D-C5B6FA3F34EE}"/>
              </a:ext>
            </a:extLst>
          </p:cNvPr>
          <p:cNvSpPr txBox="1"/>
          <p:nvPr/>
        </p:nvSpPr>
        <p:spPr>
          <a:xfrm>
            <a:off x="323787" y="2148184"/>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0" name="Straight Connector 83">
            <a:extLst>
              <a:ext uri="{FF2B5EF4-FFF2-40B4-BE49-F238E27FC236}">
                <a16:creationId xmlns:a16="http://schemas.microsoft.com/office/drawing/2014/main" id="{F90AA516-2C77-E0A1-D5AE-456D9936306D}"/>
              </a:ext>
            </a:extLst>
          </p:cNvPr>
          <p:cNvCxnSpPr/>
          <p:nvPr/>
        </p:nvCxnSpPr>
        <p:spPr>
          <a:xfrm>
            <a:off x="320663" y="2463716"/>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1" name="ee4pHeader1">
            <a:extLst>
              <a:ext uri="{FF2B5EF4-FFF2-40B4-BE49-F238E27FC236}">
                <a16:creationId xmlns:a16="http://schemas.microsoft.com/office/drawing/2014/main" id="{D0CA9E05-3708-AB36-8AE7-1ABFDC3AEB7D}"/>
              </a:ext>
            </a:extLst>
          </p:cNvPr>
          <p:cNvSpPr txBox="1"/>
          <p:nvPr/>
        </p:nvSpPr>
        <p:spPr>
          <a:xfrm>
            <a:off x="323787" y="5234239"/>
            <a:ext cx="3727348" cy="276982"/>
          </a:xfrm>
          <a:prstGeom prst="rect">
            <a:avLst/>
          </a:prstGeom>
          <a:noFill/>
          <a:ln cap="rnd">
            <a:noFill/>
          </a:ln>
        </p:spPr>
        <p:txBody>
          <a:bodyPr wrap="square" lIns="0" tIns="0" rIns="0" bIns="0" rtlCol="0" anchor="b" anchorCtr="0">
            <a:noAutofit/>
          </a:bodyPr>
          <a:lstStyle/>
          <a:p>
            <a:pPr marL="0" lvl="3"/>
            <a:r>
              <a:rPr lang="ja-JP" altLang="en-US" sz="1400">
                <a:solidFill>
                  <a:schemeClr val="tx2"/>
                </a:solidFill>
                <a:latin typeface="Trebuchet MS" panose="020B0603020202020204" pitchFamily="34" charset="0"/>
                <a:ea typeface="Meiryo UI" panose="020B0604030504040204" pitchFamily="50" charset="-128"/>
              </a:rPr>
              <a:t>その他の投資判断基準</a:t>
            </a:r>
            <a:endParaRPr lang="en-US" sz="140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22E9654A-FDAC-6C39-5FFC-9F2511B74D46}"/>
              </a:ext>
            </a:extLst>
          </p:cNvPr>
          <p:cNvCxnSpPr/>
          <p:nvPr/>
        </p:nvCxnSpPr>
        <p:spPr>
          <a:xfrm>
            <a:off x="320663" y="5549771"/>
            <a:ext cx="374651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3" name="TextBox 40">
            <a:extLst>
              <a:ext uri="{FF2B5EF4-FFF2-40B4-BE49-F238E27FC236}">
                <a16:creationId xmlns:a16="http://schemas.microsoft.com/office/drawing/2014/main" id="{FBA9296C-51A7-8CEC-40B1-B5247777498F}"/>
              </a:ext>
            </a:extLst>
          </p:cNvPr>
          <p:cNvSpPr txBox="1"/>
          <p:nvPr/>
        </p:nvSpPr>
        <p:spPr>
          <a:xfrm>
            <a:off x="460347" y="5671675"/>
            <a:ext cx="5744060" cy="1044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177800">
              <a:buSzPct val="100000"/>
              <a:buFont typeface="Arial" panose="020B0604020202020204" pitchFamily="34" charset="0"/>
              <a:buChar char="•"/>
            </a:pPr>
            <a:r>
              <a:rPr kumimoji="1" lang="ja-JP" altLang="en-US" sz="1400">
                <a:solidFill>
                  <a:schemeClr val="tx1"/>
                </a:solidFill>
                <a:ea typeface="Meiryo UI" panose="020B0604030504040204" pitchFamily="50" charset="-128"/>
              </a:rPr>
              <a:t>その他、自社における投資判断の考え方、</a:t>
            </a:r>
            <a:r>
              <a:rPr kumimoji="1" lang="zh-TW" altLang="en-US" sz="1400">
                <a:solidFill>
                  <a:schemeClr val="tx1"/>
                </a:solidFill>
                <a:ea typeface="Meiryo UI" panose="020B0604030504040204" pitchFamily="50" charset="-128"/>
              </a:rPr>
              <a:t>本事業</a:t>
            </a:r>
            <a:r>
              <a:rPr kumimoji="1" lang="ja-JP" altLang="en-US" sz="1400">
                <a:solidFill>
                  <a:schemeClr val="tx1"/>
                </a:solidFill>
                <a:ea typeface="Meiryo UI" panose="020B0604030504040204" pitchFamily="50" charset="-128"/>
              </a:rPr>
              <a:t>実施による影響及びその導出過程を定量的な観点も含め記載すること</a:t>
            </a:r>
            <a:endParaRPr kumimoji="1" lang="en-US" altLang="ja-JP" sz="1400">
              <a:solidFill>
                <a:schemeClr val="tx1"/>
              </a:solidFill>
              <a:ea typeface="Meiryo UI" panose="020B0604030504040204" pitchFamily="50" charset="-128"/>
            </a:endParaRPr>
          </a:p>
        </p:txBody>
      </p:sp>
      <p:sp>
        <p:nvSpPr>
          <p:cNvPr id="9" name="正方形/長方形 8">
            <a:extLst>
              <a:ext uri="{FF2B5EF4-FFF2-40B4-BE49-F238E27FC236}">
                <a16:creationId xmlns:a16="http://schemas.microsoft.com/office/drawing/2014/main" id="{E4B881E6-EBEE-039A-1363-7227A4CBA30F}"/>
              </a:ext>
            </a:extLst>
          </p:cNvPr>
          <p:cNvSpPr/>
          <p:nvPr/>
        </p:nvSpPr>
        <p:spPr>
          <a:xfrm>
            <a:off x="7108115" y="3037167"/>
            <a:ext cx="4787764" cy="32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審査基準のイメージ</a:t>
            </a:r>
            <a:endParaRPr kumimoji="1" lang="en-US" altLang="ja-JP">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200">
              <a:solidFill>
                <a:schemeClr val="tx1"/>
              </a:solidFill>
              <a:latin typeface="Meiryo UI" panose="020B0604030504040204" pitchFamily="50" charset="-128"/>
              <a:ea typeface="Meiryo UI" panose="020B0604030504040204" pitchFamily="50" charset="-128"/>
            </a:endParaRPr>
          </a:p>
          <a:p>
            <a:pPr algn="r">
              <a:spcBef>
                <a:spcPts val="600"/>
              </a:spcBef>
            </a:pPr>
            <a:r>
              <a:rPr kumimoji="1" lang="ja-JP" altLang="en-US" sz="1050">
                <a:solidFill>
                  <a:schemeClr val="tx1"/>
                </a:solidFill>
                <a:latin typeface="Meiryo UI" panose="020B0604030504040204" pitchFamily="50" charset="-128"/>
                <a:ea typeface="Meiryo UI" panose="020B0604030504040204" pitchFamily="50" charset="-128"/>
              </a:rPr>
              <a:t>凡例：〇基準値に達する、✕基準値に達しない</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21" name="表 25">
            <a:extLst>
              <a:ext uri="{FF2B5EF4-FFF2-40B4-BE49-F238E27FC236}">
                <a16:creationId xmlns:a16="http://schemas.microsoft.com/office/drawing/2014/main" id="{3A385799-A9CD-302D-6802-9BF964F6C280}"/>
              </a:ext>
            </a:extLst>
          </p:cNvPr>
          <p:cNvGraphicFramePr>
            <a:graphicFrameLocks noGrp="1"/>
          </p:cNvGraphicFramePr>
          <p:nvPr/>
        </p:nvGraphicFramePr>
        <p:xfrm>
          <a:off x="7227878" y="3881437"/>
          <a:ext cx="3312000" cy="2324400"/>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1541622440"/>
                    </a:ext>
                  </a:extLst>
                </a:gridCol>
                <a:gridCol w="720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720000">
                  <a:extLst>
                    <a:ext uri="{9D8B030D-6E8A-4147-A177-3AD203B41FA5}">
                      <a16:colId xmlns:a16="http://schemas.microsoft.com/office/drawing/2014/main" val="3555249619"/>
                    </a:ext>
                  </a:extLst>
                </a:gridCol>
                <a:gridCol w="720000">
                  <a:extLst>
                    <a:ext uri="{9D8B030D-6E8A-4147-A177-3AD203B41FA5}">
                      <a16:colId xmlns:a16="http://schemas.microsoft.com/office/drawing/2014/main" val="1863338362"/>
                    </a:ext>
                  </a:extLst>
                </a:gridCol>
              </a:tblGrid>
              <a:tr h="144000">
                <a:tc gridSpan="2">
                  <a:txBody>
                    <a:bodyPr/>
                    <a:lstStyle/>
                    <a:p>
                      <a:pPr algn="ctr"/>
                      <a:r>
                        <a:rPr lang="ja-JP" altLang="en-US" sz="1100" dirty="0">
                          <a:latin typeface="Meiryo UI" panose="020B0604030504040204" pitchFamily="50" charset="-128"/>
                          <a:ea typeface="Meiryo UI" panose="020B0604030504040204" pitchFamily="50" charset="-128"/>
                        </a:rPr>
                        <a:t>補助がない場合</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100">
                          <a:solidFill>
                            <a:schemeClr val="bg1"/>
                          </a:solidFill>
                          <a:latin typeface="Meiryo UI" panose="020B0604030504040204" pitchFamily="50" charset="-128"/>
                          <a:ea typeface="Meiryo UI" panose="020B0604030504040204" pitchFamily="50" charset="-128"/>
                        </a:rPr>
                        <a:t>補助がある場合</a:t>
                      </a:r>
                      <a:endParaRPr lang="en-US" sz="11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144000">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latin typeface="Meiryo UI" panose="020B0604030504040204" pitchFamily="50" charset="-128"/>
                          <a:ea typeface="Meiryo UI" panose="020B0604030504040204" pitchFamily="50" charset="-128"/>
                        </a:rPr>
                        <a:t>投資回収年数</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100">
                          <a:latin typeface="Meiryo UI" panose="020B0604030504040204" pitchFamily="50" charset="-128"/>
                          <a:ea typeface="Meiryo UI" panose="020B0604030504040204" pitchFamily="50" charset="-128"/>
                        </a:rPr>
                        <a:t>IRR</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100" dirty="0">
                          <a:latin typeface="Meiryo UI" panose="020B0604030504040204" pitchFamily="50" charset="-128"/>
                          <a:ea typeface="Meiryo UI" panose="020B0604030504040204" pitchFamily="50" charset="-128"/>
                        </a:rPr>
                        <a:t>投資回収年数</a:t>
                      </a:r>
                      <a:endParaRPr lang="en-US" sz="1100" dirty="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144000">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3"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58754703"/>
                  </a:ext>
                </a:extLst>
              </a:tr>
              <a:tr h="144000">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10" name="直線矢印コネクタ 9">
            <a:extLst>
              <a:ext uri="{FF2B5EF4-FFF2-40B4-BE49-F238E27FC236}">
                <a16:creationId xmlns:a16="http://schemas.microsoft.com/office/drawing/2014/main" id="{1B5BD8E6-F1AB-B348-A7EF-E139DE30E82E}"/>
              </a:ext>
            </a:extLst>
          </p:cNvPr>
          <p:cNvCxnSpPr>
            <a:cxnSpLocks/>
            <a:stCxn id="11" idx="3"/>
            <a:endCxn id="13" idx="1"/>
          </p:cNvCxnSpPr>
          <p:nvPr/>
        </p:nvCxnSpPr>
        <p:spPr>
          <a:xfrm>
            <a:off x="8669395" y="5120997"/>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2ECCDDE0-72DB-70DB-39E0-98040723B3CB}"/>
              </a:ext>
            </a:extLst>
          </p:cNvPr>
          <p:cNvSpPr/>
          <p:nvPr/>
        </p:nvSpPr>
        <p:spPr>
          <a:xfrm>
            <a:off x="8357784" y="4760997"/>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69606ED-E313-5E58-ECD9-4257C84F03A6}"/>
              </a:ext>
            </a:extLst>
          </p:cNvPr>
          <p:cNvSpPr/>
          <p:nvPr/>
        </p:nvSpPr>
        <p:spPr>
          <a:xfrm>
            <a:off x="9108716" y="4760997"/>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DF6294FB-199E-E7B9-CE22-FE098282DAC9}"/>
              </a:ext>
            </a:extLst>
          </p:cNvPr>
          <p:cNvSpPr/>
          <p:nvPr/>
        </p:nvSpPr>
        <p:spPr>
          <a:xfrm>
            <a:off x="9108716" y="5485554"/>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4CDC373-E73C-2482-394D-351C1E0D9119}"/>
              </a:ext>
            </a:extLst>
          </p:cNvPr>
          <p:cNvCxnSpPr>
            <a:cxnSpLocks/>
            <a:stCxn id="11" idx="3"/>
            <a:endCxn id="18" idx="1"/>
          </p:cNvCxnSpPr>
          <p:nvPr/>
        </p:nvCxnSpPr>
        <p:spPr>
          <a:xfrm>
            <a:off x="8669395" y="5120997"/>
            <a:ext cx="439321" cy="724557"/>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57D0C63D-DA7A-DE5B-1784-2B5A460E85BF}"/>
              </a:ext>
            </a:extLst>
          </p:cNvPr>
          <p:cNvCxnSpPr>
            <a:cxnSpLocks/>
            <a:stCxn id="48" idx="3"/>
          </p:cNvCxnSpPr>
          <p:nvPr/>
        </p:nvCxnSpPr>
        <p:spPr>
          <a:xfrm>
            <a:off x="8669395" y="4652109"/>
            <a:ext cx="227269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514D727C-0AD1-827C-D5DF-A7ECD4841410}"/>
              </a:ext>
            </a:extLst>
          </p:cNvPr>
          <p:cNvSpPr/>
          <p:nvPr/>
        </p:nvSpPr>
        <p:spPr>
          <a:xfrm>
            <a:off x="8357784" y="4537402"/>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0DD29C9-F87B-090D-65D0-32F6D8DFD651}"/>
              </a:ext>
            </a:extLst>
          </p:cNvPr>
          <p:cNvSpPr/>
          <p:nvPr/>
        </p:nvSpPr>
        <p:spPr>
          <a:xfrm>
            <a:off x="10942086" y="4537402"/>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A2F95F48-6D53-D3FC-8286-F0E629073009}"/>
              </a:ext>
            </a:extLst>
          </p:cNvPr>
          <p:cNvCxnSpPr>
            <a:cxnSpLocks/>
            <a:stCxn id="13" idx="3"/>
          </p:cNvCxnSpPr>
          <p:nvPr/>
        </p:nvCxnSpPr>
        <p:spPr>
          <a:xfrm>
            <a:off x="10539878" y="5120997"/>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FF953BCB-54EB-674A-C5EB-78FECA0BB89C}"/>
              </a:ext>
            </a:extLst>
          </p:cNvPr>
          <p:cNvSpPr/>
          <p:nvPr/>
        </p:nvSpPr>
        <p:spPr>
          <a:xfrm>
            <a:off x="10942086" y="5006290"/>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rgbClr val="FF0000"/>
                </a:solidFill>
                <a:latin typeface="Meiryo UI" panose="020B0604030504040204" pitchFamily="50" charset="-128"/>
                <a:ea typeface="Meiryo UI" panose="020B0604030504040204" pitchFamily="50" charset="-128"/>
              </a:rPr>
              <a:t>審査基準を</a:t>
            </a:r>
            <a:endParaRPr kumimoji="1" lang="en-US" altLang="ja-JP" sz="1200">
              <a:solidFill>
                <a:srgbClr val="FF0000"/>
              </a:solidFill>
              <a:latin typeface="Meiryo UI" panose="020B0604030504040204" pitchFamily="50" charset="-128"/>
              <a:ea typeface="Meiryo UI" panose="020B0604030504040204" pitchFamily="50" charset="-128"/>
            </a:endParaRPr>
          </a:p>
          <a:p>
            <a:r>
              <a:rPr kumimoji="1" lang="ja-JP" altLang="en-US" sz="1200">
                <a:solidFill>
                  <a:srgbClr val="FF0000"/>
                </a:solidFill>
                <a:latin typeface="Meiryo UI" panose="020B0604030504040204" pitchFamily="50" charset="-128"/>
                <a:ea typeface="Meiryo UI" panose="020B0604030504040204" pitchFamily="50" charset="-128"/>
              </a:rPr>
              <a:t>満たす</a:t>
            </a:r>
            <a:endParaRPr kumimoji="1" lang="en-US" sz="1200">
              <a:solidFill>
                <a:srgbClr val="FF0000"/>
              </a:solidFill>
              <a:latin typeface="Meiryo UI" panose="020B0604030504040204" pitchFamily="50" charset="-128"/>
              <a:ea typeface="Meiryo UI" panose="020B0604030504040204" pitchFamily="50" charset="-128"/>
            </a:endParaRPr>
          </a:p>
        </p:txBody>
      </p:sp>
      <p:cxnSp>
        <p:nvCxnSpPr>
          <p:cNvPr id="62" name="直線矢印コネクタ 61">
            <a:extLst>
              <a:ext uri="{FF2B5EF4-FFF2-40B4-BE49-F238E27FC236}">
                <a16:creationId xmlns:a16="http://schemas.microsoft.com/office/drawing/2014/main" id="{F6100DB7-B253-C122-57C4-871F5016C7EA}"/>
              </a:ext>
            </a:extLst>
          </p:cNvPr>
          <p:cNvCxnSpPr>
            <a:cxnSpLocks/>
          </p:cNvCxnSpPr>
          <p:nvPr/>
        </p:nvCxnSpPr>
        <p:spPr>
          <a:xfrm>
            <a:off x="10539878" y="5845554"/>
            <a:ext cx="40220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DD8255A2-0E98-0EA0-A302-0C5121CCD64D}"/>
              </a:ext>
            </a:extLst>
          </p:cNvPr>
          <p:cNvSpPr/>
          <p:nvPr/>
        </p:nvSpPr>
        <p:spPr>
          <a:xfrm>
            <a:off x="10942086" y="573084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審査基準を</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満たさない</a:t>
            </a:r>
            <a:endParaRPr kumimoji="1" lang="en-US"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58168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○○の観点から、補助対象となる設備等の生産に係る技術は先進性を有する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68">
            <a:extLst>
              <a:ext uri="{FF2B5EF4-FFF2-40B4-BE49-F238E27FC236}">
                <a16:creationId xmlns:a16="http://schemas.microsoft.com/office/drawing/2014/main" id="{5FAE814B-5E56-2A24-D452-E979569AC8AE}"/>
              </a:ext>
            </a:extLst>
          </p:cNvPr>
          <p:cNvCxnSpPr>
            <a:cxnSpLocks/>
          </p:cNvCxnSpPr>
          <p:nvPr/>
        </p:nvCxnSpPr>
        <p:spPr>
          <a:xfrm>
            <a:off x="6096000" y="2685779"/>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69">
            <a:extLst>
              <a:ext uri="{FF2B5EF4-FFF2-40B4-BE49-F238E27FC236}">
                <a16:creationId xmlns:a16="http://schemas.microsoft.com/office/drawing/2014/main" id="{95AE5AD5-1304-868A-FBB5-AC8D8A6C0F2E}"/>
              </a:ext>
            </a:extLst>
          </p:cNvPr>
          <p:cNvSpPr txBox="1"/>
          <p:nvPr/>
        </p:nvSpPr>
        <p:spPr>
          <a:xfrm>
            <a:off x="6096000" y="2336752"/>
            <a:ext cx="4610746"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設備等の先進性</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1" name="Straight Connector 68">
            <a:extLst>
              <a:ext uri="{FF2B5EF4-FFF2-40B4-BE49-F238E27FC236}">
                <a16:creationId xmlns:a16="http://schemas.microsoft.com/office/drawing/2014/main" id="{A33203C8-47CE-A25D-D910-17F581C0BF5A}"/>
              </a:ext>
            </a:extLst>
          </p:cNvPr>
          <p:cNvCxnSpPr>
            <a:cxnSpLocks/>
          </p:cNvCxnSpPr>
          <p:nvPr/>
        </p:nvCxnSpPr>
        <p:spPr>
          <a:xfrm>
            <a:off x="636567" y="2685779"/>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69">
            <a:extLst>
              <a:ext uri="{FF2B5EF4-FFF2-40B4-BE49-F238E27FC236}">
                <a16:creationId xmlns:a16="http://schemas.microsoft.com/office/drawing/2014/main" id="{EF111D9E-148C-9743-7DCA-B87FDE57CEE9}"/>
              </a:ext>
            </a:extLst>
          </p:cNvPr>
          <p:cNvSpPr txBox="1"/>
          <p:nvPr/>
        </p:nvSpPr>
        <p:spPr>
          <a:xfrm>
            <a:off x="791939" y="2372871"/>
            <a:ext cx="396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TRL</a:t>
            </a: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Technology Readiness Level</a:t>
            </a:r>
            <a:r>
              <a:rPr kumimoji="1" lang="ja-JP" altLang="en-US" sz="1400">
                <a:solidFill>
                  <a:schemeClr val="tx1"/>
                </a:solidFill>
                <a:latin typeface="Meiryo UI" panose="020B0604030504040204" pitchFamily="50" charset="-128"/>
                <a:ea typeface="Meiryo UI" panose="020B0604030504040204" pitchFamily="50" charset="-128"/>
              </a:rPr>
              <a:t>）等</a:t>
            </a:r>
          </a:p>
        </p:txBody>
      </p:sp>
      <p:grpSp>
        <p:nvGrpSpPr>
          <p:cNvPr id="21" name="グループ化 20">
            <a:extLst>
              <a:ext uri="{FF2B5EF4-FFF2-40B4-BE49-F238E27FC236}">
                <a16:creationId xmlns:a16="http://schemas.microsoft.com/office/drawing/2014/main" id="{B496B1D9-48E6-3948-DB65-C100D685485A}"/>
              </a:ext>
            </a:extLst>
          </p:cNvPr>
          <p:cNvGrpSpPr/>
          <p:nvPr/>
        </p:nvGrpSpPr>
        <p:grpSpPr>
          <a:xfrm>
            <a:off x="636566" y="4738225"/>
            <a:ext cx="3960001" cy="468000"/>
            <a:chOff x="636566" y="4085707"/>
            <a:chExt cx="3960001" cy="468000"/>
          </a:xfrm>
        </p:grpSpPr>
        <p:cxnSp>
          <p:nvCxnSpPr>
            <p:cNvPr id="14" name="Straight Connector 68">
              <a:extLst>
                <a:ext uri="{FF2B5EF4-FFF2-40B4-BE49-F238E27FC236}">
                  <a16:creationId xmlns:a16="http://schemas.microsoft.com/office/drawing/2014/main" id="{4333130B-6378-3129-975F-53F92E49A2E4}"/>
                </a:ext>
              </a:extLst>
            </p:cNvPr>
            <p:cNvCxnSpPr>
              <a:cxnSpLocks/>
            </p:cNvCxnSpPr>
            <p:nvPr/>
          </p:nvCxnSpPr>
          <p:spPr>
            <a:xfrm>
              <a:off x="636567" y="4553707"/>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69">
              <a:extLst>
                <a:ext uri="{FF2B5EF4-FFF2-40B4-BE49-F238E27FC236}">
                  <a16:creationId xmlns:a16="http://schemas.microsoft.com/office/drawing/2014/main" id="{60ACAFDD-190C-C13C-F4DF-DC57EFFC1F26}"/>
                </a:ext>
              </a:extLst>
            </p:cNvPr>
            <p:cNvSpPr txBox="1"/>
            <p:nvPr/>
          </p:nvSpPr>
          <p:spPr>
            <a:xfrm>
              <a:off x="636566" y="4085707"/>
              <a:ext cx="3960000" cy="468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商用目的での使用が限定的であること</a:t>
              </a:r>
              <a:endParaRPr kumimoji="1" lang="en-US" altLang="ja-JP" sz="1400">
                <a:solidFill>
                  <a:schemeClr val="tx2"/>
                </a:solidFill>
                <a:latin typeface="Meiryo UI" panose="020B0604030504040204" pitchFamily="50" charset="-128"/>
                <a:ea typeface="Meiryo UI" panose="020B0604030504040204" pitchFamily="50" charset="-128"/>
              </a:endParaRPr>
            </a:p>
            <a:p>
              <a:r>
                <a:rPr kumimoji="1" lang="ja-JP" altLang="en-US" sz="1400">
                  <a:solidFill>
                    <a:schemeClr val="tx2"/>
                  </a:solidFill>
                  <a:latin typeface="Meiryo UI" panose="020B0604030504040204" pitchFamily="50" charset="-128"/>
                  <a:ea typeface="Meiryo UI" panose="020B0604030504040204" pitchFamily="50" charset="-128"/>
                </a:rPr>
                <a:t>に対する追加の説明</a:t>
              </a:r>
              <a:endParaRPr kumimoji="1" lang="en-US" altLang="ja-JP" sz="1400">
                <a:solidFill>
                  <a:srgbClr val="FF0000"/>
                </a:solidFill>
                <a:highlight>
                  <a:srgbClr val="FFFF00"/>
                </a:highlight>
                <a:latin typeface="Meiryo UI" panose="020B0604030504040204" pitchFamily="50" charset="-128"/>
                <a:ea typeface="Meiryo UI" panose="020B0604030504040204" pitchFamily="50" charset="-128"/>
              </a:endParaRPr>
            </a:p>
          </p:txBody>
        </p:sp>
      </p:grpSp>
      <p:sp>
        <p:nvSpPr>
          <p:cNvPr id="19" name="TextBox 35" descr="ｔ">
            <a:extLst>
              <a:ext uri="{FF2B5EF4-FFF2-40B4-BE49-F238E27FC236}">
                <a16:creationId xmlns:a16="http://schemas.microsoft.com/office/drawing/2014/main" id="{86592024-6AEC-E6A6-0502-741CE9482E85}"/>
              </a:ext>
            </a:extLst>
          </p:cNvPr>
          <p:cNvSpPr txBox="1"/>
          <p:nvPr/>
        </p:nvSpPr>
        <p:spPr>
          <a:xfrm>
            <a:off x="662731" y="3326568"/>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662731" y="2864105"/>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TextBox 35" descr="ｔ">
            <a:extLst>
              <a:ext uri="{FF2B5EF4-FFF2-40B4-BE49-F238E27FC236}">
                <a16:creationId xmlns:a16="http://schemas.microsoft.com/office/drawing/2014/main" id="{56B3B600-3FE8-D99E-F159-093F7D728EDA}"/>
              </a:ext>
            </a:extLst>
          </p:cNvPr>
          <p:cNvSpPr txBox="1"/>
          <p:nvPr/>
        </p:nvSpPr>
        <p:spPr>
          <a:xfrm>
            <a:off x="662731" y="5418947"/>
            <a:ext cx="3998869" cy="1192135"/>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096000" y="2724471"/>
            <a:ext cx="5467350" cy="388661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8" name="Rectangle 15">
            <a:extLst>
              <a:ext uri="{FF2B5EF4-FFF2-40B4-BE49-F238E27FC236}">
                <a16:creationId xmlns:a16="http://schemas.microsoft.com/office/drawing/2014/main" id="{8597DBDE-D4AC-4A4A-A6D3-7FC02B50DCCC}"/>
              </a:ext>
            </a:extLst>
          </p:cNvPr>
          <p:cNvSpPr/>
          <p:nvPr/>
        </p:nvSpPr>
        <p:spPr>
          <a:xfrm>
            <a:off x="460346" y="1172244"/>
            <a:ext cx="10778397" cy="103817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間接補助事業対象設備等により生産される船舶・機器等の生産に係る設備投資において用いられる技術が、商用目的での使用が限定的であることを</a:t>
            </a:r>
            <a:r>
              <a:rPr lang="en-US" altLang="ja-JP" sz="1400" i="1">
                <a:solidFill>
                  <a:schemeClr val="tx1"/>
                </a:solidFill>
                <a:latin typeface="Meiryo UI" panose="020B0604030504040204" pitchFamily="50" charset="-128"/>
                <a:ea typeface="Meiryo UI" panose="020B0604030504040204" pitchFamily="50" charset="-128"/>
              </a:rPr>
              <a:t>TRL</a:t>
            </a:r>
            <a:r>
              <a:rPr lang="ja-JP" altLang="en-US" sz="1400" i="1">
                <a:solidFill>
                  <a:schemeClr val="tx1"/>
                </a:solidFill>
                <a:latin typeface="Meiryo UI" panose="020B0604030504040204" pitchFamily="50" charset="-128"/>
                <a:ea typeface="Meiryo UI" panose="020B0604030504040204" pitchFamily="50" charset="-128"/>
              </a:rPr>
              <a:t>（</a:t>
            </a:r>
            <a:r>
              <a:rPr lang="en-US" altLang="ja-JP" sz="1400" i="1">
                <a:solidFill>
                  <a:schemeClr val="tx1"/>
                </a:solidFill>
                <a:latin typeface="Meiryo UI" panose="020B0604030504040204" pitchFamily="50" charset="-128"/>
                <a:ea typeface="Meiryo UI" panose="020B0604030504040204" pitchFamily="50" charset="-128"/>
              </a:rPr>
              <a:t>Technology Readiness Level</a:t>
            </a:r>
            <a:r>
              <a:rPr lang="ja-JP" altLang="en-US" sz="1400" i="1">
                <a:solidFill>
                  <a:schemeClr val="tx1"/>
                </a:solidFill>
                <a:latin typeface="Meiryo UI" panose="020B0604030504040204" pitchFamily="50" charset="-128"/>
                <a:ea typeface="Meiryo UI" panose="020B0604030504040204" pitchFamily="50" charset="-128"/>
              </a:rPr>
              <a:t>）等及びその設定根拠とともに記載</a:t>
            </a:r>
            <a:endParaRPr lang="en-US" altLang="ja-JP" sz="1400" i="1">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間接補助対象となる設備等又は、当該設備等により生産される船舶・機器等の生産技術が先進性を有する場合、その内容を記載</a:t>
            </a:r>
            <a:endParaRPr lang="en-US" altLang="ja-JP" sz="1400" i="1">
              <a:solidFill>
                <a:schemeClr val="tx1"/>
              </a:solidFill>
              <a:latin typeface="Meiryo UI" panose="020B0604030504040204" pitchFamily="50" charset="-128"/>
              <a:ea typeface="Meiryo UI" panose="020B0604030504040204" pitchFamily="50" charset="-128"/>
            </a:endParaRPr>
          </a:p>
          <a:p>
            <a:pPr>
              <a:tabLst>
                <a:tab pos="266700" algn="l"/>
              </a:tabLst>
            </a:pPr>
            <a:r>
              <a:rPr lang="en-US" altLang="ja-JP" sz="1400" b="1" i="1" u="sng">
                <a:solidFill>
                  <a:schemeClr val="tx1"/>
                </a:solidFill>
                <a:latin typeface="Meiryo UI" panose="020B0604030504040204" pitchFamily="50" charset="-128"/>
                <a:ea typeface="Meiryo UI" panose="020B0604030504040204" pitchFamily="50" charset="-128"/>
              </a:rPr>
              <a:t>※TRL</a:t>
            </a:r>
            <a:r>
              <a:rPr lang="ja-JP" altLang="en-US" sz="1400" b="1" i="1" u="sng">
                <a:solidFill>
                  <a:schemeClr val="tx1"/>
                </a:solidFill>
                <a:latin typeface="Meiryo UI" panose="020B0604030504040204" pitchFamily="50" charset="-128"/>
                <a:ea typeface="Meiryo UI" panose="020B0604030504040204" pitchFamily="50" charset="-128"/>
              </a:rPr>
              <a:t>などを用いつつ、商用目的での使用が限定的であること、設備等の先進性のいずれかを記載すること（</a:t>
            </a:r>
            <a:r>
              <a:rPr lang="en-US" altLang="ja-JP" sz="1400" b="1" i="1" u="sng">
                <a:solidFill>
                  <a:schemeClr val="tx1"/>
                </a:solidFill>
                <a:latin typeface="Meiryo UI" panose="020B0604030504040204" pitchFamily="50" charset="-128"/>
                <a:ea typeface="Meiryo UI" panose="020B0604030504040204" pitchFamily="50" charset="-128"/>
              </a:rPr>
              <a:t>1</a:t>
            </a:r>
            <a:r>
              <a:rPr lang="ja-JP" altLang="en-US" sz="1400" b="1" i="1" u="sng">
                <a:solidFill>
                  <a:schemeClr val="tx1"/>
                </a:solidFill>
                <a:latin typeface="Meiryo UI" panose="020B0604030504040204" pitchFamily="50" charset="-128"/>
                <a:ea typeface="Meiryo UI" panose="020B0604030504040204" pitchFamily="50" charset="-128"/>
              </a:rPr>
              <a:t>つ以上の記載を求める）</a:t>
            </a:r>
            <a:endParaRPr lang="en-US" altLang="ja-JP" sz="1400" b="1" i="1"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51369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4">
            <a:extLst>
              <a:ext uri="{FF2B5EF4-FFF2-40B4-BE49-F238E27FC236}">
                <a16:creationId xmlns:a16="http://schemas.microsoft.com/office/drawing/2014/main" id="{EF0C2134-8877-8DF0-875C-F511EC91CA62}"/>
              </a:ext>
            </a:extLst>
          </p:cNvPr>
          <p:cNvSpPr txBox="1"/>
          <p:nvPr/>
        </p:nvSpPr>
        <p:spPr>
          <a:xfrm>
            <a:off x="611625" y="2047173"/>
            <a:ext cx="53280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会社全体の売上高に</a:t>
            </a:r>
            <a:r>
              <a:rPr kumimoji="1" lang="ja-JP" altLang="en-US" sz="1400">
                <a:solidFill>
                  <a:schemeClr val="tx1"/>
                </a:solidFill>
                <a:latin typeface="Meiryo UI" panose="020B0604030504040204" pitchFamily="50" charset="-128"/>
                <a:ea typeface="Meiryo UI" panose="020B0604030504040204" pitchFamily="50" charset="-128"/>
              </a:rPr>
              <a:t>対する間接補助対象事業総事業費比率</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9" name="Straight Connector 53">
            <a:extLst>
              <a:ext uri="{FF2B5EF4-FFF2-40B4-BE49-F238E27FC236}">
                <a16:creationId xmlns:a16="http://schemas.microsoft.com/office/drawing/2014/main" id="{9D57C6B7-CCB4-A234-79B3-B2D00743EC68}"/>
              </a:ext>
            </a:extLst>
          </p:cNvPr>
          <p:cNvCxnSpPr>
            <a:cxnSpLocks/>
          </p:cNvCxnSpPr>
          <p:nvPr/>
        </p:nvCxnSpPr>
        <p:spPr>
          <a:xfrm>
            <a:off x="611625" y="2376734"/>
            <a:ext cx="880814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662732" y="2548732"/>
            <a:ext cx="899022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間接</a:t>
            </a:r>
            <a:r>
              <a:rPr kumimoji="1" lang="zh-TW" altLang="en-US" sz="1400" dirty="0">
                <a:solidFill>
                  <a:schemeClr val="tx1"/>
                </a:solidFill>
                <a:latin typeface="Meiryo UI" panose="020B0604030504040204" pitchFamily="50" charset="-128"/>
                <a:ea typeface="Meiryo UI" panose="020B0604030504040204" pitchFamily="50" charset="-128"/>
              </a:rPr>
              <a:t>補助対象事業総事業費</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300465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2" name="Rectangle 15">
            <a:extLst>
              <a:ext uri="{FF2B5EF4-FFF2-40B4-BE49-F238E27FC236}">
                <a16:creationId xmlns:a16="http://schemas.microsoft.com/office/drawing/2014/main" id="{45F3D32D-14E6-B19F-A731-0AB6CD4D2C6A}"/>
              </a:ext>
            </a:extLst>
          </p:cNvPr>
          <p:cNvSpPr/>
          <p:nvPr/>
        </p:nvSpPr>
        <p:spPr>
          <a:xfrm>
            <a:off x="460345" y="1305861"/>
            <a:ext cx="11169037" cy="50727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dirty="0">
                <a:solidFill>
                  <a:schemeClr val="tx1"/>
                </a:solidFill>
                <a:latin typeface="Meiryo UI" panose="020B0604030504040204" pitchFamily="50" charset="-128"/>
                <a:ea typeface="Meiryo UI" panose="020B0604030504040204" pitchFamily="50" charset="-128"/>
              </a:rPr>
              <a:t>間接補助対象事業の総事業費が、企業規模に対して大規模なものである場合は、会社全体の売上高（直近３事業年度の平均）に対する間接補助対象</a:t>
            </a:r>
            <a:r>
              <a:rPr lang="zh-TW" altLang="en-US" sz="1400" i="1" dirty="0">
                <a:solidFill>
                  <a:schemeClr val="tx1"/>
                </a:solidFill>
                <a:latin typeface="Meiryo UI" panose="020B0604030504040204" pitchFamily="50" charset="-128"/>
                <a:ea typeface="Meiryo UI" panose="020B0604030504040204" pitchFamily="50" charset="-128"/>
              </a:rPr>
              <a:t>事業</a:t>
            </a:r>
            <a:r>
              <a:rPr lang="ja-JP" altLang="en-US" sz="1400" i="1" dirty="0">
                <a:solidFill>
                  <a:schemeClr val="tx1"/>
                </a:solidFill>
                <a:latin typeface="Meiryo UI" panose="020B0604030504040204" pitchFamily="50" charset="-128"/>
                <a:ea typeface="Meiryo UI" panose="020B0604030504040204" pitchFamily="50" charset="-128"/>
              </a:rPr>
              <a:t>総事業費比率を記載すること</a:t>
            </a:r>
            <a:endParaRPr lang="en-US" altLang="ja-JP" sz="1400" i="1" dirty="0">
              <a:solidFill>
                <a:schemeClr val="tx1"/>
              </a:solidFill>
              <a:latin typeface="Meiryo UI" panose="020B0604030504040204" pitchFamily="50" charset="-128"/>
              <a:ea typeface="Meiryo UI" panose="020B0604030504040204" pitchFamily="50" charset="-128"/>
            </a:endParaRPr>
          </a:p>
        </p:txBody>
      </p:sp>
      <p:sp>
        <p:nvSpPr>
          <p:cNvPr id="5" name="TextBox 35" descr="ｔ">
            <a:extLst>
              <a:ext uri="{FF2B5EF4-FFF2-40B4-BE49-F238E27FC236}">
                <a16:creationId xmlns:a16="http://schemas.microsoft.com/office/drawing/2014/main" id="{017ED114-3ECF-E096-F4FD-9EADF9794FF2}"/>
              </a:ext>
            </a:extLst>
          </p:cNvPr>
          <p:cNvSpPr txBox="1"/>
          <p:nvPr/>
        </p:nvSpPr>
        <p:spPr>
          <a:xfrm>
            <a:off x="5208412" y="2029580"/>
            <a:ext cx="4131531" cy="40746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営業利益等ではなく、会社全体の売上高を分母とすること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本事業では、安定供給リスクのある○○を使用するが、</a:t>
            </a:r>
            <a:r>
              <a:rPr kumimoji="1" lang="en-US" altLang="ja-JP">
                <a:solidFill>
                  <a:schemeClr val="tx1"/>
                </a:solidFill>
              </a:rPr>
              <a:t>XX</a:t>
            </a:r>
            <a:r>
              <a:rPr kumimoji="1" lang="ja-JP" altLang="en-US">
                <a:solidFill>
                  <a:schemeClr val="tx1"/>
                </a:solidFill>
              </a:rPr>
              <a:t>の対策をとり、安定確保を目指す</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5" name="ee4pContent3">
            <a:extLst>
              <a:ext uri="{FF2B5EF4-FFF2-40B4-BE49-F238E27FC236}">
                <a16:creationId xmlns:a16="http://schemas.microsoft.com/office/drawing/2014/main" id="{D06A6AAE-4995-E05F-DA01-666AB8AC1483}"/>
              </a:ext>
            </a:extLst>
          </p:cNvPr>
          <p:cNvSpPr txBox="1"/>
          <p:nvPr/>
        </p:nvSpPr>
        <p:spPr>
          <a:xfrm>
            <a:off x="61162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今後入手困難になる可能性のある原材料</a:t>
            </a:r>
            <a:endParaRPr kumimoji="1" lang="en-US" altLang="ja-JP" sz="1400">
              <a:latin typeface="Meiryo UI" panose="020B0604030504040204" pitchFamily="50" charset="-128"/>
              <a:ea typeface="Meiryo UI" panose="020B0604030504040204" pitchFamily="50" charset="-128"/>
            </a:endParaRPr>
          </a:p>
        </p:txBody>
      </p:sp>
      <p:sp>
        <p:nvSpPr>
          <p:cNvPr id="16" name="ee4pContent3">
            <a:extLst>
              <a:ext uri="{FF2B5EF4-FFF2-40B4-BE49-F238E27FC236}">
                <a16:creationId xmlns:a16="http://schemas.microsoft.com/office/drawing/2014/main" id="{AB8B5EDB-8902-C0C2-7428-B81884B1AAA3}"/>
              </a:ext>
            </a:extLst>
          </p:cNvPr>
          <p:cNvSpPr txBox="1"/>
          <p:nvPr/>
        </p:nvSpPr>
        <p:spPr>
          <a:xfrm>
            <a:off x="5158405" y="2085582"/>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安定的な確保に関する計画</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172245"/>
            <a:ext cx="11169037" cy="576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当該船舶・機器等の生産にあたって、今後入手困難になる可能性のある原材料があれば、その具体的な内容と安定的な確保に関する計画について、その根拠とともに記載すること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cxnSp>
        <p:nvCxnSpPr>
          <p:cNvPr id="3" name="Straight Connector 68">
            <a:extLst>
              <a:ext uri="{FF2B5EF4-FFF2-40B4-BE49-F238E27FC236}">
                <a16:creationId xmlns:a16="http://schemas.microsoft.com/office/drawing/2014/main" id="{ED362FC7-B6B3-59B7-3E88-426BB2035636}"/>
              </a:ext>
            </a:extLst>
          </p:cNvPr>
          <p:cNvCxnSpPr>
            <a:cxnSpLocks/>
          </p:cNvCxnSpPr>
          <p:nvPr/>
        </p:nvCxnSpPr>
        <p:spPr>
          <a:xfrm>
            <a:off x="61162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Straight Connector 68">
            <a:extLst>
              <a:ext uri="{FF2B5EF4-FFF2-40B4-BE49-F238E27FC236}">
                <a16:creationId xmlns:a16="http://schemas.microsoft.com/office/drawing/2014/main" id="{B914F744-572E-D35A-13CB-C50ABEE3A5CA}"/>
              </a:ext>
            </a:extLst>
          </p:cNvPr>
          <p:cNvCxnSpPr>
            <a:cxnSpLocks/>
          </p:cNvCxnSpPr>
          <p:nvPr/>
        </p:nvCxnSpPr>
        <p:spPr>
          <a:xfrm>
            <a:off x="5158405" y="2376734"/>
            <a:ext cx="39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TextBox 24">
            <a:extLst>
              <a:ext uri="{FF2B5EF4-FFF2-40B4-BE49-F238E27FC236}">
                <a16:creationId xmlns:a16="http://schemas.microsoft.com/office/drawing/2014/main" id="{EAB4E3EE-E9A8-DA7E-61EE-11F20BEABAE1}"/>
              </a:ext>
            </a:extLst>
          </p:cNvPr>
          <p:cNvSpPr txBox="1"/>
          <p:nvPr/>
        </p:nvSpPr>
        <p:spPr>
          <a:xfrm>
            <a:off x="611624" y="2507569"/>
            <a:ext cx="3959993"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20" name="グループ化 19">
            <a:extLst>
              <a:ext uri="{FF2B5EF4-FFF2-40B4-BE49-F238E27FC236}">
                <a16:creationId xmlns:a16="http://schemas.microsoft.com/office/drawing/2014/main" id="{4AFEE6EE-B05B-782A-6094-A1D71E62BC43}"/>
              </a:ext>
            </a:extLst>
          </p:cNvPr>
          <p:cNvGrpSpPr/>
          <p:nvPr/>
        </p:nvGrpSpPr>
        <p:grpSpPr>
          <a:xfrm>
            <a:off x="4757015" y="2392748"/>
            <a:ext cx="216000" cy="4176000"/>
            <a:chOff x="5388743" y="2392748"/>
            <a:chExt cx="216000" cy="4176000"/>
          </a:xfrm>
        </p:grpSpPr>
        <p:cxnSp>
          <p:nvCxnSpPr>
            <p:cNvPr id="8" name="Straight Connector 25">
              <a:extLst>
                <a:ext uri="{FF2B5EF4-FFF2-40B4-BE49-F238E27FC236}">
                  <a16:creationId xmlns:a16="http://schemas.microsoft.com/office/drawing/2014/main" id="{BCEB6FC4-BA71-DAE3-3FCF-B8524C5A26FC}"/>
                </a:ext>
              </a:extLst>
            </p:cNvPr>
            <p:cNvCxnSpPr>
              <a:cxnSpLocks/>
            </p:cNvCxnSpPr>
            <p:nvPr/>
          </p:nvCxnSpPr>
          <p:spPr>
            <a:xfrm>
              <a:off x="5496743"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 name="Group 26">
              <a:extLst>
                <a:ext uri="{FF2B5EF4-FFF2-40B4-BE49-F238E27FC236}">
                  <a16:creationId xmlns:a16="http://schemas.microsoft.com/office/drawing/2014/main" id="{2BE57475-62E7-2930-DC88-49F04B4994E8}"/>
                </a:ext>
              </a:extLst>
            </p:cNvPr>
            <p:cNvGrpSpPr/>
            <p:nvPr/>
          </p:nvGrpSpPr>
          <p:grpSpPr>
            <a:xfrm>
              <a:off x="5388743" y="4464559"/>
              <a:ext cx="216000" cy="216000"/>
              <a:chOff x="5937564" y="3833745"/>
              <a:chExt cx="306171" cy="306910"/>
            </a:xfrm>
          </p:grpSpPr>
          <p:sp>
            <p:nvSpPr>
              <p:cNvPr id="12" name="Freeform 94">
                <a:extLst>
                  <a:ext uri="{FF2B5EF4-FFF2-40B4-BE49-F238E27FC236}">
                    <a16:creationId xmlns:a16="http://schemas.microsoft.com/office/drawing/2014/main" id="{5BBA5554-6FD8-4E4F-FA7B-8786660CCAA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AF8E7C60-675C-9124-57BB-7830265E3860}"/>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grpSp>
      <p:sp>
        <p:nvSpPr>
          <p:cNvPr id="21" name="TextBox 24">
            <a:extLst>
              <a:ext uri="{FF2B5EF4-FFF2-40B4-BE49-F238E27FC236}">
                <a16:creationId xmlns:a16="http://schemas.microsoft.com/office/drawing/2014/main" id="{6A433B7A-A80C-2D09-9FB5-11A5676A3E08}"/>
              </a:ext>
            </a:extLst>
          </p:cNvPr>
          <p:cNvSpPr txBox="1"/>
          <p:nvPr/>
        </p:nvSpPr>
        <p:spPr>
          <a:xfrm>
            <a:off x="5161911" y="2507569"/>
            <a:ext cx="6401438"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安定的な確保に関する計画</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Tree>
    <p:extLst>
      <p:ext uri="{BB962C8B-B14F-4D97-AF65-F5344CB8AC3E}">
        <p14:creationId xmlns:p14="http://schemas.microsoft.com/office/powerpoint/2010/main" val="1446847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191246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4" name="Straight Connector 32">
            <a:extLst>
              <a:ext uri="{FF2B5EF4-FFF2-40B4-BE49-F238E27FC236}">
                <a16:creationId xmlns:a16="http://schemas.microsoft.com/office/drawing/2014/main" id="{B4AD4CA0-60EF-B03B-E063-CC37E6F17FAE}"/>
              </a:ext>
            </a:extLst>
          </p:cNvPr>
          <p:cNvCxnSpPr>
            <a:cxnSpLocks/>
          </p:cNvCxnSpPr>
          <p:nvPr/>
        </p:nvCxnSpPr>
        <p:spPr>
          <a:xfrm>
            <a:off x="611624" y="2250973"/>
            <a:ext cx="86671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ee4pContent3">
            <a:extLst>
              <a:ext uri="{FF2B5EF4-FFF2-40B4-BE49-F238E27FC236}">
                <a16:creationId xmlns:a16="http://schemas.microsoft.com/office/drawing/2014/main" id="{D06A6AAE-4995-E05F-DA01-666AB8AC1483}"/>
              </a:ext>
            </a:extLst>
          </p:cNvPr>
          <p:cNvSpPr txBox="1"/>
          <p:nvPr/>
        </p:nvSpPr>
        <p:spPr>
          <a:xfrm>
            <a:off x="611625"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による影響が見込まれ</a:t>
            </a:r>
            <a:r>
              <a:rPr kumimoji="1" lang="en-US" altLang="ja-JP" sz="1400">
                <a:latin typeface="Meiryo UI" panose="020B0604030504040204" pitchFamily="50" charset="-128"/>
                <a:ea typeface="Meiryo UI" panose="020B0604030504040204" pitchFamily="50" charset="-128"/>
              </a:rPr>
              <a:t>…</a:t>
            </a:r>
          </a:p>
        </p:txBody>
      </p:sp>
      <p:sp>
        <p:nvSpPr>
          <p:cNvPr id="16" name="ee4pContent3">
            <a:extLst>
              <a:ext uri="{FF2B5EF4-FFF2-40B4-BE49-F238E27FC236}">
                <a16:creationId xmlns:a16="http://schemas.microsoft.com/office/drawing/2014/main" id="{AB8B5EDB-8902-C0C2-7428-B81884B1AAA3}"/>
              </a:ext>
            </a:extLst>
          </p:cNvPr>
          <p:cNvSpPr txBox="1"/>
          <p:nvPr/>
        </p:nvSpPr>
        <p:spPr>
          <a:xfrm>
            <a:off x="6210086" y="241740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p>
        </p:txBody>
      </p:sp>
      <p:sp>
        <p:nvSpPr>
          <p:cNvPr id="2" name="Rectangle 15">
            <a:extLst>
              <a:ext uri="{FF2B5EF4-FFF2-40B4-BE49-F238E27FC236}">
                <a16:creationId xmlns:a16="http://schemas.microsoft.com/office/drawing/2014/main" id="{45F3D32D-14E6-B19F-A731-0AB6CD4D2C6A}"/>
              </a:ext>
            </a:extLst>
          </p:cNvPr>
          <p:cNvSpPr/>
          <p:nvPr/>
        </p:nvSpPr>
        <p:spPr>
          <a:xfrm>
            <a:off x="460346" y="1267355"/>
            <a:ext cx="11169037" cy="370231"/>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tabLst>
                <a:tab pos="266700" algn="l"/>
              </a:tabLst>
            </a:pPr>
            <a:r>
              <a:rPr lang="ja-JP" altLang="en-US" sz="1400" i="1">
                <a:solidFill>
                  <a:schemeClr val="tx1"/>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endParaRPr lang="en-US" altLang="ja-JP" sz="1400" i="1">
              <a:solidFill>
                <a:schemeClr val="tx1"/>
              </a:solidFill>
              <a:latin typeface="Meiryo UI" panose="020B0604030504040204" pitchFamily="50" charset="-128"/>
              <a:ea typeface="Meiryo UI" panose="020B0604030504040204" pitchFamily="50" charset="-128"/>
            </a:endParaRPr>
          </a:p>
        </p:txBody>
      </p:sp>
      <p:sp>
        <p:nvSpPr>
          <p:cNvPr id="7" name="ee4pContent3">
            <a:extLst>
              <a:ext uri="{FF2B5EF4-FFF2-40B4-BE49-F238E27FC236}">
                <a16:creationId xmlns:a16="http://schemas.microsoft.com/office/drawing/2014/main" id="{31828B0F-C298-2310-02C7-E19056897D85}"/>
              </a:ext>
            </a:extLst>
          </p:cNvPr>
          <p:cNvSpPr txBox="1"/>
          <p:nvPr/>
        </p:nvSpPr>
        <p:spPr>
          <a:xfrm>
            <a:off x="611625" y="1950874"/>
            <a:ext cx="3746512"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a:latin typeface="Meiryo UI" panose="020B0604030504040204" pitchFamily="50" charset="-128"/>
                <a:ea typeface="Meiryo UI" panose="020B0604030504040204" pitchFamily="50" charset="-128"/>
              </a:rPr>
              <a:t>経済面及び技術面以外のリスク</a:t>
            </a:r>
          </a:p>
        </p:txBody>
      </p:sp>
    </p:spTree>
    <p:extLst>
      <p:ext uri="{BB962C8B-B14F-4D97-AF65-F5344CB8AC3E}">
        <p14:creationId xmlns:p14="http://schemas.microsoft.com/office/powerpoint/2010/main" val="2625142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４．経営層のコミット</a:t>
            </a:r>
            <a:endParaRPr kumimoji="1" lang="en-US" altLang="ja-JP" sz="36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（ただし、共同申請する場合には、</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endParaRPr kumimoji="1" lang="en-US" altLang="ja-JP" sz="360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grpSp>
        <p:nvGrpSpPr>
          <p:cNvPr id="3" name="Group 81">
            <a:extLst>
              <a:ext uri="{FF2B5EF4-FFF2-40B4-BE49-F238E27FC236}">
                <a16:creationId xmlns:a16="http://schemas.microsoft.com/office/drawing/2014/main" id="{5ED7152C-01AC-3D91-F793-9CD70DA8FA58}"/>
              </a:ext>
            </a:extLst>
          </p:cNvPr>
          <p:cNvGrpSpPr/>
          <p:nvPr/>
        </p:nvGrpSpPr>
        <p:grpSpPr>
          <a:xfrm>
            <a:off x="675886" y="1970690"/>
            <a:ext cx="4513075" cy="288894"/>
            <a:chOff x="627321" y="2086253"/>
            <a:chExt cx="3125941" cy="759600"/>
          </a:xfrm>
        </p:grpSpPr>
        <p:sp>
          <p:nvSpPr>
            <p:cNvPr id="4" name="ee4pHeader1">
              <a:extLst>
                <a:ext uri="{FF2B5EF4-FFF2-40B4-BE49-F238E27FC236}">
                  <a16:creationId xmlns:a16="http://schemas.microsoft.com/office/drawing/2014/main" id="{12D835ED-A084-CF71-4DA2-D88CBC331B08}"/>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組織内体制図</a:t>
              </a:r>
              <a:endParaRPr lang="en-US" sz="1600">
                <a:solidFill>
                  <a:schemeClr val="tx2"/>
                </a:solidFill>
                <a:latin typeface="Meiryo UI" panose="020B0604030504040204" pitchFamily="50" charset="-128"/>
                <a:ea typeface="Meiryo UI" panose="020B0604030504040204" pitchFamily="50" charset="-128"/>
              </a:endParaRPr>
            </a:p>
          </p:txBody>
        </p:sp>
        <p:cxnSp>
          <p:nvCxnSpPr>
            <p:cNvPr id="6" name="Straight Connector 83">
              <a:extLst>
                <a:ext uri="{FF2B5EF4-FFF2-40B4-BE49-F238E27FC236}">
                  <a16:creationId xmlns:a16="http://schemas.microsoft.com/office/drawing/2014/main" id="{3C9587F5-6B8E-4EC9-C712-89CE46B6C28E}"/>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 name="Rectangle 56">
            <a:extLst>
              <a:ext uri="{FF2B5EF4-FFF2-40B4-BE49-F238E27FC236}">
                <a16:creationId xmlns:a16="http://schemas.microsoft.com/office/drawing/2014/main" id="{9F02879D-BA9B-E24D-8B0C-E55E65FB3296}"/>
              </a:ext>
            </a:extLst>
          </p:cNvPr>
          <p:cNvSpPr/>
          <p:nvPr/>
        </p:nvSpPr>
        <p:spPr>
          <a:xfrm>
            <a:off x="1645413"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834779" y="5017276"/>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4027022"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86211" y="331131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ee4pContent3">
            <a:extLst>
              <a:ext uri="{FF2B5EF4-FFF2-40B4-BE49-F238E27FC236}">
                <a16:creationId xmlns:a16="http://schemas.microsoft.com/office/drawing/2014/main" id="{ACBF2249-78E7-966A-5C76-E423DF3243BD}"/>
              </a:ext>
            </a:extLst>
          </p:cNvPr>
          <p:cNvSpPr txBox="1"/>
          <p:nvPr/>
        </p:nvSpPr>
        <p:spPr>
          <a:xfrm>
            <a:off x="6203530" y="2453409"/>
            <a:ext cx="5580331"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：②</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88272" y="2428147"/>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638241" y="3534372"/>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94007" y="3534372"/>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86563" y="3312974"/>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89215" y="3843934"/>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407957"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407958" y="4738440"/>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85822" y="4095142"/>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76627" y="4093702"/>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826571" y="3652934"/>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411875" y="5017276"/>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85053" y="4362372"/>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69297" y="6176143"/>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106636" y="5993540"/>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nvGrpSpPr>
          <p:cNvPr id="26" name="Group 81">
            <a:extLst>
              <a:ext uri="{FF2B5EF4-FFF2-40B4-BE49-F238E27FC236}">
                <a16:creationId xmlns:a16="http://schemas.microsoft.com/office/drawing/2014/main" id="{DC771635-2F96-F8A0-B2AC-FE1C28A6DE59}"/>
              </a:ext>
            </a:extLst>
          </p:cNvPr>
          <p:cNvGrpSpPr/>
          <p:nvPr/>
        </p:nvGrpSpPr>
        <p:grpSpPr>
          <a:xfrm>
            <a:off x="6199794" y="1968753"/>
            <a:ext cx="4513075" cy="288894"/>
            <a:chOff x="627321" y="2086253"/>
            <a:chExt cx="3125941" cy="759600"/>
          </a:xfrm>
        </p:grpSpPr>
        <p:sp>
          <p:nvSpPr>
            <p:cNvPr id="27" name="ee4pHeader1">
              <a:extLst>
                <a:ext uri="{FF2B5EF4-FFF2-40B4-BE49-F238E27FC236}">
                  <a16:creationId xmlns:a16="http://schemas.microsoft.com/office/drawing/2014/main" id="{E8012D0F-DF50-91FC-2D0A-CF74E07A945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組織内の役割分担</a:t>
              </a:r>
              <a:endParaRPr lang="en-US" sz="1600">
                <a:solidFill>
                  <a:schemeClr val="tx2"/>
                </a:solidFill>
                <a:latin typeface="Meiryo UI" panose="020B0604030504040204" pitchFamily="50" charset="-128"/>
                <a:ea typeface="Meiryo UI" panose="020B0604030504040204" pitchFamily="50" charset="-128"/>
              </a:endParaRPr>
            </a:p>
          </p:txBody>
        </p:sp>
        <p:cxnSp>
          <p:nvCxnSpPr>
            <p:cNvPr id="28" name="Straight Connector 83">
              <a:extLst>
                <a:ext uri="{FF2B5EF4-FFF2-40B4-BE49-F238E27FC236}">
                  <a16:creationId xmlns:a16="http://schemas.microsoft.com/office/drawing/2014/main" id="{49A16B19-A2D4-6801-A7DA-5CD46E86E4E2}"/>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56000" y="3537691"/>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419219" y="3311315"/>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206235" y="3847406"/>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114077" y="362768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127" name="ee4pContent1">
            <a:extLst>
              <a:ext uri="{FF2B5EF4-FFF2-40B4-BE49-F238E27FC236}">
                <a16:creationId xmlns:a16="http://schemas.microsoft.com/office/drawing/2014/main" id="{7BB4AF45-C4F3-481A-BF92-60B81B1F05D7}"/>
              </a:ext>
            </a:extLst>
          </p:cNvPr>
          <p:cNvSpPr txBox="1"/>
          <p:nvPr/>
        </p:nvSpPr>
        <p:spPr>
          <a:xfrm>
            <a:off x="570000" y="1147243"/>
            <a:ext cx="11202900" cy="707953"/>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前述の事業戦略・事業計画を進めるための組織内の経営者以下の体制と役割分担を網羅的に記載（関与する専任・併任の人員規模の想定を記載）</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確実な</a:t>
            </a:r>
            <a:r>
              <a:rPr lang="ja-JP" altLang="en-US" sz="1400">
                <a:latin typeface="Meiryo UI" panose="020B0604030504040204" pitchFamily="50" charset="-128"/>
                <a:ea typeface="Meiryo UI" panose="020B0604030504040204" pitchFamily="50" charset="-128"/>
              </a:rPr>
              <a:t>市場</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導入を実現する上で、各担当部門と連携した実施体制を構築し、体制図</a:t>
            </a:r>
            <a:r>
              <a:rPr lang="ja-JP" altLang="en-US" sz="1400">
                <a:latin typeface="Meiryo UI" panose="020B0604030504040204" pitchFamily="50" charset="-128"/>
                <a:ea typeface="Meiryo UI" panose="020B0604030504040204" pitchFamily="50" charset="-128"/>
              </a:rPr>
              <a:t>に</a:t>
            </a:r>
            <a:r>
              <a:rPr kumimoji="0" lang="ja-JP" alt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記載</a:t>
            </a:r>
            <a:endParaRPr lang="en-US" altLang="ja-JP" sz="1400" strike="sngStrike">
              <a:solidFill>
                <a:srgbClr val="FF0000"/>
              </a:solidFill>
              <a:highlight>
                <a:srgbClr val="00FF00"/>
              </a:highlight>
              <a:latin typeface="Meiryo UI" panose="020B0604030504040204" pitchFamily="50" charset="-128"/>
              <a:ea typeface="Meiryo UI" panose="020B0604030504040204" pitchFamily="50" charset="-128"/>
            </a:endParaRPr>
          </a:p>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5877B127-9B9E-F6AA-67F3-FB2E41115618}"/>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8459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（例１）経営者等による具体的な</a:t>
              </a:r>
              <a:r>
                <a:rPr lang="ja-JP" altLang="en-US" sz="1600">
                  <a:latin typeface="Meiryo UI" panose="020B0604030504040204" pitchFamily="50" charset="-128"/>
                  <a:ea typeface="Meiryo UI" panose="020B0604030504040204" pitchFamily="50" charset="-128"/>
                </a:rPr>
                <a:t>施策・</a:t>
              </a:r>
              <a:r>
                <a:rPr lang="ja-JP" altLang="en-US" sz="1600">
                  <a:solidFill>
                    <a:schemeClr val="tx2"/>
                  </a:solidFill>
                  <a:latin typeface="Meiryo UI" panose="020B0604030504040204" pitchFamily="50" charset="-128"/>
                  <a:ea typeface="Meiryo UI" panose="020B0604030504040204" pitchFamily="50" charset="-128"/>
                </a:rPr>
                <a:t>活動方針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20000"/>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（例２）経営者等の評価・報酬への反映</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089071"/>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経営者等による○○事業への関与の方針</a:t>
            </a:r>
            <a:endParaRPr kumimoji="1" lang="en-US">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経営者を含めた経営層の事業への関与の程度を示すため、具体的取組内容を記載すること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01193"/>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（生産開始、市場導入を判断するために、どのような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07681"/>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（例３）事業の継続性確保の取組</a:t>
              </a:r>
              <a:endParaRPr lang="en-US" sz="1600">
                <a:solidFill>
                  <a:schemeClr val="tx2"/>
                </a:solidFill>
                <a:latin typeface="Meiryo UI" panose="020B0604030504040204" pitchFamily="50" charset="-128"/>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3976752"/>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056233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152A6D4-9F56-C5A7-A383-785BF23DE8F0}"/>
              </a:ext>
            </a:extLst>
          </p:cNvPr>
          <p:cNvSpPr txBox="1">
            <a:spLocks/>
          </p:cNvSpPr>
          <p:nvPr/>
        </p:nvSpPr>
        <p:spPr>
          <a:xfrm>
            <a:off x="172711" y="120146"/>
            <a:ext cx="11727264"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事業概要及び事業の効果の説明／</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 事業概要及び事業の効果（生産能力強化等）</a:t>
            </a:r>
            <a:endParaRPr kumimoji="1" lang="en-US" sz="2000" dirty="0">
              <a:solidFill>
                <a:schemeClr val="tx1"/>
              </a:solidFill>
            </a:endParaRPr>
          </a:p>
        </p:txBody>
      </p:sp>
      <p:graphicFrame>
        <p:nvGraphicFramePr>
          <p:cNvPr id="5" name="表 4">
            <a:extLst>
              <a:ext uri="{FF2B5EF4-FFF2-40B4-BE49-F238E27FC236}">
                <a16:creationId xmlns:a16="http://schemas.microsoft.com/office/drawing/2014/main" id="{48938D98-F2A3-AACB-B10E-10856759EDB6}"/>
              </a:ext>
            </a:extLst>
          </p:cNvPr>
          <p:cNvGraphicFramePr>
            <a:graphicFrameLocks noGrp="1"/>
          </p:cNvGraphicFramePr>
          <p:nvPr>
            <p:extLst>
              <p:ext uri="{D42A27DB-BD31-4B8C-83A1-F6EECF244321}">
                <p14:modId xmlns:p14="http://schemas.microsoft.com/office/powerpoint/2010/main" val="4163048355"/>
              </p:ext>
            </p:extLst>
          </p:nvPr>
        </p:nvGraphicFramePr>
        <p:xfrm>
          <a:off x="311746" y="2265256"/>
          <a:ext cx="6223853" cy="1698103"/>
        </p:xfrm>
        <a:graphic>
          <a:graphicData uri="http://schemas.openxmlformats.org/drawingml/2006/table">
            <a:tbl>
              <a:tblPr firstRow="1" bandRow="1">
                <a:tableStyleId>{7DF18680-E054-41AD-8BC1-D1AEF772440D}</a:tableStyleId>
              </a:tblPr>
              <a:tblGrid>
                <a:gridCol w="2263853">
                  <a:extLst>
                    <a:ext uri="{9D8B030D-6E8A-4147-A177-3AD203B41FA5}">
                      <a16:colId xmlns:a16="http://schemas.microsoft.com/office/drawing/2014/main" val="20000"/>
                    </a:ext>
                  </a:extLst>
                </a:gridCol>
                <a:gridCol w="792000">
                  <a:extLst>
                    <a:ext uri="{9D8B030D-6E8A-4147-A177-3AD203B41FA5}">
                      <a16:colId xmlns:a16="http://schemas.microsoft.com/office/drawing/2014/main" val="20002"/>
                    </a:ext>
                  </a:extLst>
                </a:gridCol>
                <a:gridCol w="792000">
                  <a:extLst>
                    <a:ext uri="{9D8B030D-6E8A-4147-A177-3AD203B41FA5}">
                      <a16:colId xmlns:a16="http://schemas.microsoft.com/office/drawing/2014/main" val="20003"/>
                    </a:ext>
                  </a:extLst>
                </a:gridCol>
                <a:gridCol w="792000">
                  <a:extLst>
                    <a:ext uri="{9D8B030D-6E8A-4147-A177-3AD203B41FA5}">
                      <a16:colId xmlns:a16="http://schemas.microsoft.com/office/drawing/2014/main" val="20004"/>
                    </a:ext>
                  </a:extLst>
                </a:gridCol>
                <a:gridCol w="792000">
                  <a:extLst>
                    <a:ext uri="{9D8B030D-6E8A-4147-A177-3AD203B41FA5}">
                      <a16:colId xmlns:a16="http://schemas.microsoft.com/office/drawing/2014/main" val="2093468682"/>
                    </a:ext>
                  </a:extLst>
                </a:gridCol>
                <a:gridCol w="792000">
                  <a:extLst>
                    <a:ext uri="{9D8B030D-6E8A-4147-A177-3AD203B41FA5}">
                      <a16:colId xmlns:a16="http://schemas.microsoft.com/office/drawing/2014/main" val="1770046472"/>
                    </a:ext>
                  </a:extLst>
                </a:gridCol>
              </a:tblGrid>
              <a:tr h="338613">
                <a:tc>
                  <a:txBody>
                    <a:bodyPr/>
                    <a:lstStyle/>
                    <a:p>
                      <a:pPr algn="ctr"/>
                      <a:r>
                        <a:rPr kumimoji="1" lang="ja-JP" altLang="en-US" sz="1200" dirty="0"/>
                        <a:t>実施項目（例）</a:t>
                      </a:r>
                    </a:p>
                  </a:txBody>
                  <a:tcPr marL="91445" marR="91445" marT="45735" marB="45735"/>
                </a:tc>
                <a:tc>
                  <a:txBody>
                    <a:bodyPr/>
                    <a:lstStyle/>
                    <a:p>
                      <a:pPr algn="ctr"/>
                      <a:r>
                        <a:rPr kumimoji="1" lang="en-US" altLang="ja-JP" sz="1200" dirty="0"/>
                        <a:t>R7</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R8</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R9</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R10</a:t>
                      </a:r>
                      <a:r>
                        <a:rPr kumimoji="1" lang="ja-JP" altLang="en-US" sz="1200" dirty="0"/>
                        <a:t>年度</a:t>
                      </a:r>
                      <a:endParaRPr kumimoji="1" lang="en-US" altLang="ja-JP" sz="1200" dirty="0"/>
                    </a:p>
                  </a:txBody>
                  <a:tcPr marL="91445" marR="91445" marT="45735" marB="45735"/>
                </a:tc>
                <a:tc>
                  <a:txBody>
                    <a:bodyPr/>
                    <a:lstStyle/>
                    <a:p>
                      <a:pPr algn="ctr"/>
                      <a:r>
                        <a:rPr kumimoji="1" lang="en-US" altLang="ja-JP" sz="1200" dirty="0"/>
                        <a:t>R11</a:t>
                      </a:r>
                      <a:r>
                        <a:rPr kumimoji="1" lang="ja-JP" altLang="en-US" sz="1200" dirty="0"/>
                        <a:t>年度</a:t>
                      </a:r>
                      <a:endParaRPr kumimoji="1" lang="en-US" altLang="ja-JP" sz="1200" dirty="0"/>
                    </a:p>
                  </a:txBody>
                  <a:tcPr marL="91445" marR="91445" marT="45735" marB="45735"/>
                </a:tc>
                <a:extLst>
                  <a:ext uri="{0D108BD9-81ED-4DB2-BD59-A6C34878D82A}">
                    <a16:rowId xmlns:a16="http://schemas.microsoft.com/office/drawing/2014/main" val="10000"/>
                  </a:ext>
                </a:extLst>
              </a:tr>
              <a:tr h="322564">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艤装プラットフォームの整備</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1"/>
                  </a:ext>
                </a:extLst>
              </a:tr>
              <a:tr h="340142">
                <a:tc>
                  <a:txBody>
                    <a:bodyPr/>
                    <a:lstStyle/>
                    <a:p>
                      <a:pPr algn="just"/>
                      <a:r>
                        <a:rPr kumimoji="1" lang="ja-JP" altLang="en-US" sz="1200" b="0" i="0">
                          <a:solidFill>
                            <a:schemeClr val="tx1"/>
                          </a:solidFill>
                          <a:latin typeface="Meiryo UI" panose="020B0604030504040204" pitchFamily="50" charset="-128"/>
                          <a:ea typeface="Meiryo UI" panose="020B0604030504040204" pitchFamily="50" charset="-128"/>
                        </a:rPr>
                        <a:t>クレーン設備の増強</a:t>
                      </a: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3"/>
                  </a:ext>
                </a:extLst>
              </a:tr>
              <a:tr h="36140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エンジン生産設備の整備</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extLst>
                  <a:ext uri="{0D108BD9-81ED-4DB2-BD59-A6C34878D82A}">
                    <a16:rowId xmlns:a16="http://schemas.microsoft.com/office/drawing/2014/main" val="10004"/>
                  </a:ext>
                </a:extLst>
              </a:tr>
              <a:tr h="335382">
                <a:tc>
                  <a:txBody>
                    <a:bodyPr/>
                    <a:lstStyle/>
                    <a:p>
                      <a:pPr algn="just"/>
                      <a:r>
                        <a:rPr kumimoji="1" lang="ja-JP" altLang="en-US" sz="1200" b="0" i="0" baseline="0">
                          <a:solidFill>
                            <a:schemeClr val="tx1"/>
                          </a:solidFill>
                          <a:latin typeface="Meiryo UI" panose="020B0604030504040204" pitchFamily="50" charset="-128"/>
                          <a:ea typeface="Meiryo UI" panose="020B0604030504040204" pitchFamily="50" charset="-128"/>
                        </a:rPr>
                        <a:t>燃料タンク生産設備の整備　等</a:t>
                      </a:r>
                      <a:endParaRPr kumimoji="1" lang="en-US" altLang="ja-JP" sz="1200" b="0" i="0" baseline="0">
                        <a:solidFill>
                          <a:schemeClr val="tx1"/>
                        </a:solidFill>
                        <a:latin typeface="Meiryo UI" panose="020B0604030504040204" pitchFamily="50" charset="-128"/>
                        <a:ea typeface="Meiryo UI" panose="020B0604030504040204" pitchFamily="50" charset="-128"/>
                      </a:endParaRPr>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a:p>
                  </a:txBody>
                  <a:tcPr marL="91445" marR="91445" marT="45735" marB="45735"/>
                </a:tc>
                <a:tc>
                  <a:txBody>
                    <a:bodyPr/>
                    <a:lstStyle/>
                    <a:p>
                      <a:pPr algn="ctr"/>
                      <a:endParaRPr kumimoji="1" lang="ja-JP" altLang="en-US" sz="1200" dirty="0"/>
                    </a:p>
                  </a:txBody>
                  <a:tcPr marL="91445" marR="91445" marT="45735" marB="45735"/>
                </a:tc>
                <a:extLst>
                  <a:ext uri="{0D108BD9-81ED-4DB2-BD59-A6C34878D82A}">
                    <a16:rowId xmlns:a16="http://schemas.microsoft.com/office/drawing/2014/main" val="2338850277"/>
                  </a:ext>
                </a:extLst>
              </a:tr>
            </a:tbl>
          </a:graphicData>
        </a:graphic>
      </p:graphicFrame>
      <p:cxnSp>
        <p:nvCxnSpPr>
          <p:cNvPr id="7" name="直線矢印コネクタ 6">
            <a:extLst>
              <a:ext uri="{FF2B5EF4-FFF2-40B4-BE49-F238E27FC236}">
                <a16:creationId xmlns:a16="http://schemas.microsoft.com/office/drawing/2014/main" id="{AA96E16D-D70C-1F5B-1470-159646DB35A3}"/>
              </a:ext>
            </a:extLst>
          </p:cNvPr>
          <p:cNvCxnSpPr/>
          <p:nvPr/>
        </p:nvCxnSpPr>
        <p:spPr>
          <a:xfrm>
            <a:off x="3773673" y="3211850"/>
            <a:ext cx="25560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id="{435EE8F9-CF91-C046-7D3D-F4E40DBEF5DD}"/>
              </a:ext>
            </a:extLst>
          </p:cNvPr>
          <p:cNvCxnSpPr>
            <a:cxnSpLocks/>
          </p:cNvCxnSpPr>
          <p:nvPr/>
        </p:nvCxnSpPr>
        <p:spPr>
          <a:xfrm>
            <a:off x="2868918" y="3537589"/>
            <a:ext cx="170308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Group 16">
            <a:extLst>
              <a:ext uri="{FF2B5EF4-FFF2-40B4-BE49-F238E27FC236}">
                <a16:creationId xmlns:a16="http://schemas.microsoft.com/office/drawing/2014/main" id="{500CE820-EEEF-5F73-D4B4-C68CB78C8608}"/>
              </a:ext>
            </a:extLst>
          </p:cNvPr>
          <p:cNvGrpSpPr/>
          <p:nvPr/>
        </p:nvGrpSpPr>
        <p:grpSpPr>
          <a:xfrm>
            <a:off x="95006" y="1883151"/>
            <a:ext cx="4107329" cy="349017"/>
            <a:chOff x="1534691" y="1773224"/>
            <a:chExt cx="3634805" cy="349017"/>
          </a:xfrm>
        </p:grpSpPr>
        <p:cxnSp>
          <p:nvCxnSpPr>
            <p:cNvPr id="10" name="Straight Connector 17">
              <a:extLst>
                <a:ext uri="{FF2B5EF4-FFF2-40B4-BE49-F238E27FC236}">
                  <a16:creationId xmlns:a16="http://schemas.microsoft.com/office/drawing/2014/main" id="{948A824A-7F67-5384-128F-740F5E9307FE}"/>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18">
              <a:extLst>
                <a:ext uri="{FF2B5EF4-FFF2-40B4-BE49-F238E27FC236}">
                  <a16:creationId xmlns:a16="http://schemas.microsoft.com/office/drawing/2014/main" id="{6529C287-D906-9F9E-7FCA-4E3F3D120E5D}"/>
                </a:ext>
              </a:extLst>
            </p:cNvPr>
            <p:cNvSpPr txBox="1"/>
            <p:nvPr/>
          </p:nvSpPr>
          <p:spPr>
            <a:xfrm>
              <a:off x="1534691" y="1773224"/>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1"/>
                  </a:solidFill>
                  <a:latin typeface="Meiryo UI" panose="020B0604030504040204" pitchFamily="50" charset="-128"/>
                  <a:ea typeface="Meiryo UI" panose="020B0604030504040204" pitchFamily="50" charset="-128"/>
                </a:rPr>
                <a:t>設備投資スケジュール</a:t>
              </a:r>
              <a:endParaRPr kumimoji="1" lang="en-US" sz="1600">
                <a:solidFill>
                  <a:schemeClr val="tx1"/>
                </a:solidFill>
                <a:latin typeface="Meiryo UI" panose="020B0604030504040204" pitchFamily="50" charset="-128"/>
                <a:ea typeface="Meiryo UI" panose="020B0604030504040204" pitchFamily="50" charset="-128"/>
              </a:endParaRPr>
            </a:p>
          </p:txBody>
        </p:sp>
      </p:grpSp>
      <p:sp>
        <p:nvSpPr>
          <p:cNvPr id="12" name="テキスト ボックス 11">
            <a:extLst>
              <a:ext uri="{FF2B5EF4-FFF2-40B4-BE49-F238E27FC236}">
                <a16:creationId xmlns:a16="http://schemas.microsoft.com/office/drawing/2014/main" id="{51D50FF1-BB8E-B497-C810-28779314A097}"/>
              </a:ext>
            </a:extLst>
          </p:cNvPr>
          <p:cNvSpPr txBox="1"/>
          <p:nvPr/>
        </p:nvSpPr>
        <p:spPr>
          <a:xfrm flipH="1">
            <a:off x="0" y="551033"/>
            <a:ext cx="11278151" cy="132343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＜申請事業概要＞</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総事業費（補助金額）</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a:t>
            </a:r>
            <a:r>
              <a:rPr kumimoji="1" lang="ja-JP" altLang="en-US" sz="1600" kern="0" dirty="0">
                <a:solidFill>
                  <a:srgbClr val="000000"/>
                </a:solidFill>
                <a:latin typeface="Meiryo UI" panose="020B0604030504040204" pitchFamily="50" charset="-128"/>
                <a:ea typeface="Meiryo UI" panose="020B0604030504040204" pitchFamily="50" charset="-128"/>
              </a:rPr>
              <a:t>〇〇</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億円　（補助金額△△億円）</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取り扱う燃種：　アンモニア・水素・メタノール・</a:t>
            </a:r>
            <a:r>
              <a:rPr kumimoji="1" lang="en-US" altLang="ja-JP" sz="1600" kern="0" dirty="0">
                <a:solidFill>
                  <a:srgbClr val="000000"/>
                </a:solidFill>
                <a:latin typeface="Meiryo UI" panose="020B0604030504040204" pitchFamily="50" charset="-128"/>
                <a:ea typeface="Meiryo UI" panose="020B0604030504040204" pitchFamily="50" charset="-128"/>
              </a:rPr>
              <a:t>LNG</a:t>
            </a:r>
            <a:r>
              <a:rPr kumimoji="1" lang="ja-JP" altLang="en-US" sz="1600" kern="0" dirty="0">
                <a:solidFill>
                  <a:srgbClr val="000000"/>
                </a:solidFill>
                <a:latin typeface="Meiryo UI" panose="020B0604030504040204" pitchFamily="50" charset="-128"/>
                <a:ea typeface="Meiryo UI" panose="020B0604030504040204" pitchFamily="50" charset="-128"/>
              </a:rPr>
              <a:t>・バッテリー</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補助対象設備</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dirty="0">
                <a:solidFill>
                  <a:srgbClr val="000000"/>
                </a:solidFill>
                <a:latin typeface="Meiryo UI" panose="020B0604030504040204" pitchFamily="50" charset="-128"/>
                <a:ea typeface="Meiryo UI" panose="020B0604030504040204" pitchFamily="50" charset="-128"/>
              </a:rPr>
              <a:t>　例</a:t>
            </a:r>
            <a:r>
              <a:rPr kumimoji="1" lang="en-US" altLang="ja-JP" sz="1600" kern="0" dirty="0">
                <a:solidFill>
                  <a:srgbClr val="000000"/>
                </a:solidFill>
                <a:latin typeface="Meiryo UI" panose="020B0604030504040204" pitchFamily="50" charset="-128"/>
                <a:ea typeface="Meiryo UI" panose="020B0604030504040204" pitchFamily="50" charset="-128"/>
              </a:rPr>
              <a:t> </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アンモニア燃料エンジン製造工場新設、水素燃料供給設備増強、艤装プラットフォームの新設等</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600" b="0" i="0" u="none" strike="noStrike" kern="0" cap="none" spc="60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事業所名</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本社□□工場</a:t>
            </a:r>
          </a:p>
        </p:txBody>
      </p:sp>
      <p:sp>
        <p:nvSpPr>
          <p:cNvPr id="2" name="テキスト ボックス 1">
            <a:extLst>
              <a:ext uri="{FF2B5EF4-FFF2-40B4-BE49-F238E27FC236}">
                <a16:creationId xmlns:a16="http://schemas.microsoft.com/office/drawing/2014/main" id="{AF3153E8-A35A-F96A-6AF5-C1DEFAF1FBF5}"/>
              </a:ext>
            </a:extLst>
          </p:cNvPr>
          <p:cNvSpPr txBox="1"/>
          <p:nvPr/>
        </p:nvSpPr>
        <p:spPr>
          <a:xfrm flipH="1">
            <a:off x="0" y="3997267"/>
            <a:ext cx="6096000" cy="2900794"/>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600" kern="0" dirty="0">
                <a:solidFill>
                  <a:srgbClr val="000000"/>
                </a:solidFill>
                <a:latin typeface="Meiryo UI" panose="020B0604030504040204" pitchFamily="50" charset="-128"/>
                <a:ea typeface="Meiryo UI" panose="020B0604030504040204" pitchFamily="50" charset="-128"/>
              </a:rPr>
              <a:t>生産能力強化</a:t>
            </a: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既存設備による船舶等の建造能力又は関連舶用機器等の生産能力（現状）</a:t>
            </a: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ts val="60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endParaRPr kumimoji="1" lang="en-US" altLang="ja-JP" sz="1400" kern="0" spc="-80" dirty="0">
              <a:solidFill>
                <a:srgbClr val="000000"/>
              </a:solidFill>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事業により確保（増強）されるゼロエミッション船等の建造能力</a:t>
            </a:r>
            <a:endPar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268288" marR="0" lvl="0" indent="0" defTabSz="914400" eaLnBrk="1" fontAlgn="base" latinLnBrk="0" hangingPunct="1">
              <a:lnSpc>
                <a:spcPct val="100000"/>
              </a:lnSpc>
              <a:spcBef>
                <a:spcPct val="0"/>
              </a:spcBef>
              <a:spcAft>
                <a:spcPts val="300"/>
              </a:spcAft>
              <a:buClrTx/>
              <a:buSzTx/>
              <a:buFontTx/>
              <a:buNone/>
              <a:tabLst>
                <a:tab pos="2419350" algn="l"/>
              </a:tabLst>
              <a:defRPr/>
            </a:pPr>
            <a:r>
              <a:rPr kumimoji="1" lang="ja-JP" altLang="en-US" sz="1400" kern="0" spc="-80" dirty="0">
                <a:solidFill>
                  <a:srgbClr val="000000"/>
                </a:solidFill>
                <a:latin typeface="Meiryo UI" panose="020B0604030504040204" pitchFamily="50" charset="-128"/>
                <a:ea typeface="Meiryo UI" panose="020B0604030504040204" pitchFamily="50" charset="-128"/>
              </a:rPr>
              <a:t>　　</a:t>
            </a: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又は関連舶用機器等の生産能力（補助金による効果）</a:t>
            </a:r>
            <a:r>
              <a:rPr kumimoji="1" lang="en-US" altLang="ja-JP"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（ア）ゼロエミッション船等の建造に必要となる関連舶用機器等の生産能力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〇〇（エンジン、燃料タンク、燃料供給システム等）　年産〇〇基</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（イ）ゼロエミッション船等の建造能力</a:t>
            </a:r>
          </a:p>
          <a:p>
            <a:pPr marL="268288" marR="0" lvl="0" indent="0" defTabSz="914400" eaLnBrk="1" fontAlgn="base" latinLnBrk="0" hangingPunct="1">
              <a:lnSpc>
                <a:spcPct val="100000"/>
              </a:lnSpc>
              <a:spcBef>
                <a:spcPct val="0"/>
              </a:spcBef>
              <a:spcAft>
                <a:spcPct val="0"/>
              </a:spcAft>
              <a:buClrTx/>
              <a:buSzTx/>
              <a:buFontTx/>
              <a:buNone/>
              <a:tabLst>
                <a:tab pos="2419350" algn="l"/>
              </a:tabLst>
              <a:defRPr/>
            </a:pPr>
            <a:r>
              <a:rPr kumimoji="1" lang="ja-JP" altLang="en-US" sz="1400" b="0" i="0" u="none" strike="noStrike" kern="0" cap="none" spc="-8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○○（トン数）総トン数、○○（船種）船　年産○○隻</a:t>
            </a:r>
          </a:p>
        </p:txBody>
      </p:sp>
      <p:cxnSp>
        <p:nvCxnSpPr>
          <p:cNvPr id="13" name="直線矢印コネクタ 12">
            <a:extLst>
              <a:ext uri="{FF2B5EF4-FFF2-40B4-BE49-F238E27FC236}">
                <a16:creationId xmlns:a16="http://schemas.microsoft.com/office/drawing/2014/main" id="{B0F79B54-24FA-2794-34D8-D7F4BF202F66}"/>
              </a:ext>
            </a:extLst>
          </p:cNvPr>
          <p:cNvCxnSpPr>
            <a:cxnSpLocks/>
          </p:cNvCxnSpPr>
          <p:nvPr/>
        </p:nvCxnSpPr>
        <p:spPr>
          <a:xfrm>
            <a:off x="2868918" y="3899539"/>
            <a:ext cx="3360432"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5FCA32A9-B720-039E-B741-E4CFBCCD0847}"/>
              </a:ext>
            </a:extLst>
          </p:cNvPr>
          <p:cNvSpPr txBox="1"/>
          <p:nvPr/>
        </p:nvSpPr>
        <p:spPr>
          <a:xfrm flipH="1">
            <a:off x="6730385" y="1847066"/>
            <a:ext cx="5208224" cy="62324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＜狙っている市場＞</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〇〇（製品又は船舶（船種・サイズ））</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A6356041-FF6B-98DB-C52D-04BA429C931A}"/>
              </a:ext>
            </a:extLst>
          </p:cNvPr>
          <p:cNvSpPr txBox="1"/>
          <p:nvPr/>
        </p:nvSpPr>
        <p:spPr>
          <a:xfrm flipH="1">
            <a:off x="6730385" y="4264982"/>
            <a:ext cx="5208224" cy="1477328"/>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＜自社</a:t>
            </a:r>
            <a:r>
              <a:rPr kumimoji="1" lang="ja-JP" altLang="en-US" sz="1600" kern="0">
                <a:solidFill>
                  <a:srgbClr val="000000"/>
                </a:solidFill>
                <a:latin typeface="Meiryo UI" panose="020B0604030504040204" pitchFamily="50" charset="-128"/>
                <a:ea typeface="Meiryo UI" panose="020B0604030504040204" pitchFamily="50" charset="-128"/>
              </a:rPr>
              <a:t>の強みと市場拡大の戦略</a:t>
            </a:r>
            <a:r>
              <a:rPr kumimoji="1" lang="ja-JP" altLang="en-US"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kern="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a:solidFill>
                  <a:srgbClr val="000000"/>
                </a:solidFill>
                <a:latin typeface="Meiryo UI" panose="020B0604030504040204" pitchFamily="50" charset="-128"/>
                <a:ea typeface="Meiryo UI" panose="020B0604030504040204" pitchFamily="50" charset="-128"/>
              </a:rPr>
              <a:t>　ー〇〇</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9000FBC-2FE2-C50A-6FA7-9A925135B03F}"/>
              </a:ext>
            </a:extLst>
          </p:cNvPr>
          <p:cNvSpPr txBox="1"/>
          <p:nvPr/>
        </p:nvSpPr>
        <p:spPr>
          <a:xfrm flipH="1">
            <a:off x="6730385" y="5742310"/>
            <a:ext cx="5208224" cy="1115690"/>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＜スピード感＞</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支援がない場合には、</a:t>
            </a:r>
            <a:r>
              <a:rPr kumimoji="1" lang="en-US" altLang="ja-JP" sz="1600" kern="0" dirty="0">
                <a:solidFill>
                  <a:srgbClr val="000000"/>
                </a:solidFill>
                <a:latin typeface="Meiryo UI" panose="020B0604030504040204" pitchFamily="50" charset="-128"/>
                <a:ea typeface="Meiryo UI" panose="020B0604030504040204" pitchFamily="50" charset="-128"/>
              </a:rPr>
              <a:t>20XX</a:t>
            </a:r>
            <a:r>
              <a:rPr kumimoji="1" lang="ja-JP" altLang="en-US" sz="1600" kern="0" dirty="0">
                <a:solidFill>
                  <a:srgbClr val="000000"/>
                </a:solidFill>
                <a:latin typeface="Meiryo UI" panose="020B0604030504040204" pitchFamily="50" charset="-128"/>
                <a:ea typeface="Meiryo UI" panose="020B0604030504040204" pitchFamily="50" charset="-128"/>
              </a:rPr>
              <a:t>年に出荷（引渡し）開始と見込んでいたが、今回の補助で、</a:t>
            </a:r>
            <a:r>
              <a:rPr kumimoji="1" lang="en-US" altLang="ja-JP" sz="1600" kern="0" dirty="0">
                <a:solidFill>
                  <a:srgbClr val="000000"/>
                </a:solidFill>
                <a:latin typeface="Meiryo UI" panose="020B0604030504040204" pitchFamily="50" charset="-128"/>
                <a:ea typeface="Meiryo UI" panose="020B0604030504040204" pitchFamily="50" charset="-128"/>
              </a:rPr>
              <a:t>20YY</a:t>
            </a:r>
            <a:r>
              <a:rPr kumimoji="1" lang="ja-JP" altLang="en-US" sz="1600" kern="0" dirty="0">
                <a:solidFill>
                  <a:srgbClr val="000000"/>
                </a:solidFill>
                <a:latin typeface="Meiryo UI" panose="020B0604030504040204" pitchFamily="50" charset="-128"/>
                <a:ea typeface="Meiryo UI" panose="020B0604030504040204" pitchFamily="50" charset="-128"/>
              </a:rPr>
              <a:t>年から出荷（引渡し）を開始することが可能になり、〇年前倒して市場投入する。</a:t>
            </a:r>
          </a:p>
        </p:txBody>
      </p:sp>
      <p:sp>
        <p:nvSpPr>
          <p:cNvPr id="3" name="テキスト ボックス 2">
            <a:extLst>
              <a:ext uri="{FF2B5EF4-FFF2-40B4-BE49-F238E27FC236}">
                <a16:creationId xmlns:a16="http://schemas.microsoft.com/office/drawing/2014/main" id="{AA1A8DBF-4C26-BE7D-A0C3-E40823BDCA41}"/>
              </a:ext>
            </a:extLst>
          </p:cNvPr>
          <p:cNvSpPr txBox="1"/>
          <p:nvPr/>
        </p:nvSpPr>
        <p:spPr>
          <a:xfrm flipH="1">
            <a:off x="6698421" y="2527583"/>
            <a:ext cx="5208224" cy="1585049"/>
          </a:xfrm>
          <a:prstGeom prst="rect">
            <a:avLst/>
          </a:prstGeom>
          <a:noFill/>
        </p:spPr>
        <p:txBody>
          <a:bodyPr wrap="square" rtlCol="0">
            <a:spAutoFit/>
          </a:bodyPr>
          <a:lstStyle/>
          <a:p>
            <a:pPr marL="0" marR="0" lvl="0" indent="0" defTabSz="914400" eaLnBrk="1" fontAlgn="base" latinLnBrk="0" hangingPunct="1">
              <a:lnSpc>
                <a:spcPct val="100000"/>
              </a:lnSpc>
              <a:spcBef>
                <a:spcPct val="0"/>
              </a:spcBef>
              <a:buClrTx/>
              <a:buSzTx/>
              <a:buFontTx/>
              <a:buNone/>
              <a:tabLst/>
              <a:defRPr/>
            </a:pPr>
            <a:r>
              <a:rPr kumimoji="1" lang="ja-JP" altLang="en-US"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＜野心的な目標＞</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（詳細は</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1. </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事業戦略・事業計画／（</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8</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KPI</a:t>
            </a:r>
            <a:r>
              <a:rPr kumimoji="1" lang="ja-JP" altLang="en-US"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の目標達成に向けた計画に記載</a:t>
            </a:r>
            <a:r>
              <a:rPr kumimoji="1"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〇〇</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（生産能力（建造隻数、市場シェア等）について）</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ja-JP" altLang="en-US" sz="1600" kern="0" dirty="0" err="1">
                <a:solidFill>
                  <a:srgbClr val="000000"/>
                </a:solidFill>
                <a:latin typeface="Meiryo UI" panose="020B0604030504040204" pitchFamily="50" charset="-128"/>
                <a:ea typeface="Meiryo UI" panose="020B0604030504040204" pitchFamily="50" charset="-128"/>
              </a:rPr>
              <a:t>ー</a:t>
            </a:r>
            <a:r>
              <a:rPr kumimoji="1" lang="ja-JP" altLang="en-US" sz="1600" kern="0" dirty="0">
                <a:solidFill>
                  <a:srgbClr val="000000"/>
                </a:solidFill>
                <a:latin typeface="Meiryo UI" panose="020B0604030504040204" pitchFamily="50" charset="-128"/>
                <a:ea typeface="Meiryo UI" panose="020B0604030504040204" pitchFamily="50" charset="-128"/>
              </a:rPr>
              <a:t>△△</a:t>
            </a:r>
            <a:endParaRPr kumimoji="1" lang="en-US" altLang="ja-JP" sz="1600" kern="0" dirty="0">
              <a:solidFill>
                <a:srgbClr val="000000"/>
              </a:solidFill>
              <a:latin typeface="Meiryo UI" panose="020B0604030504040204" pitchFamily="50" charset="-128"/>
              <a:ea typeface="Meiryo UI" panose="020B0604030504040204" pitchFamily="50" charset="-128"/>
            </a:endParaRPr>
          </a:p>
          <a:p>
            <a:pPr marL="0" marR="0" lvl="0" indent="0" defTabSz="914400" eaLnBrk="1" fontAlgn="base" latinLnBrk="0" hangingPunct="1">
              <a:lnSpc>
                <a:spcPct val="100000"/>
              </a:lnSpc>
              <a:spcBef>
                <a:spcPct val="0"/>
              </a:spcBef>
              <a:spcAft>
                <a:spcPts val="300"/>
              </a:spcAft>
              <a:buClrTx/>
              <a:buSzTx/>
              <a:buFontTx/>
              <a:buNone/>
              <a:tabLst/>
              <a:defRPr/>
            </a:pPr>
            <a:r>
              <a:rPr kumimoji="1" lang="ja-JP" altLang="en-US" sz="1600" kern="0" dirty="0">
                <a:solidFill>
                  <a:srgbClr val="000000"/>
                </a:solidFill>
                <a:latin typeface="Meiryo UI" panose="020B0604030504040204" pitchFamily="50" charset="-128"/>
                <a:ea typeface="Meiryo UI" panose="020B0604030504040204" pitchFamily="50" charset="-128"/>
              </a:rPr>
              <a:t>　　（</a:t>
            </a:r>
            <a:r>
              <a:rPr kumimoji="1" lang="en-US" altLang="ja-JP" sz="1600" kern="0" dirty="0">
                <a:solidFill>
                  <a:srgbClr val="000000"/>
                </a:solidFill>
                <a:latin typeface="Meiryo UI" panose="020B0604030504040204" pitchFamily="50" charset="-128"/>
                <a:ea typeface="Meiryo UI" panose="020B0604030504040204" pitchFamily="50" charset="-128"/>
              </a:rPr>
              <a:t>2050</a:t>
            </a:r>
            <a:r>
              <a:rPr kumimoji="1" lang="ja-JP" altLang="en-US" sz="1600" kern="0" dirty="0">
                <a:solidFill>
                  <a:srgbClr val="000000"/>
                </a:solidFill>
                <a:latin typeface="Meiryo UI" panose="020B0604030504040204" pitchFamily="50" charset="-128"/>
                <a:ea typeface="Meiryo UI" panose="020B0604030504040204" pitchFamily="50" charset="-128"/>
              </a:rPr>
              <a:t>年より前倒しした野心的な</a:t>
            </a:r>
            <a:r>
              <a:rPr kumimoji="1" lang="en-US" altLang="ja-JP" sz="1600" kern="0" dirty="0">
                <a:solidFill>
                  <a:srgbClr val="000000"/>
                </a:solidFill>
                <a:latin typeface="Meiryo UI" panose="020B0604030504040204" pitchFamily="50" charset="-128"/>
                <a:ea typeface="Meiryo UI" panose="020B0604030504040204" pitchFamily="50" charset="-128"/>
              </a:rPr>
              <a:t>CN</a:t>
            </a:r>
            <a:r>
              <a:rPr kumimoji="1" lang="ja-JP" altLang="en-US" sz="1600" kern="0" dirty="0">
                <a:solidFill>
                  <a:srgbClr val="000000"/>
                </a:solidFill>
                <a:latin typeface="Meiryo UI" panose="020B0604030504040204" pitchFamily="50" charset="-128"/>
                <a:ea typeface="Meiryo UI" panose="020B0604030504040204" pitchFamily="50" charset="-128"/>
              </a:rPr>
              <a:t>目標）</a:t>
            </a:r>
            <a:endParaRPr kumimoji="1" lang="en-US" altLang="ja-JP" sz="16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72C628AD-C2D3-70A5-2B9F-85475F57409D}"/>
              </a:ext>
            </a:extLst>
          </p:cNvPr>
          <p:cNvSpPr txBox="1"/>
          <p:nvPr/>
        </p:nvSpPr>
        <p:spPr>
          <a:xfrm flipH="1">
            <a:off x="9115537" y="427484"/>
            <a:ext cx="3076463" cy="338554"/>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ts val="300"/>
              </a:spcAft>
              <a:buClrTx/>
              <a:buSzTx/>
              <a:buFontTx/>
              <a:buNone/>
              <a:tabLst/>
              <a:defRPr/>
            </a:pPr>
            <a:r>
              <a:rPr kumimoji="1" lang="en-US" altLang="ja-JP" sz="1600" kern="0">
                <a:solidFill>
                  <a:srgbClr val="000000"/>
                </a:solidFill>
                <a:latin typeface="Meiryo UI" panose="020B0604030504040204" pitchFamily="50" charset="-128"/>
                <a:ea typeface="Meiryo UI" panose="020B0604030504040204" pitchFamily="50" charset="-128"/>
              </a:rPr>
              <a:t>※</a:t>
            </a:r>
            <a:r>
              <a:rPr kumimoji="1" lang="ja-JP" altLang="en-US" sz="1600" kern="0">
                <a:solidFill>
                  <a:srgbClr val="000000"/>
                </a:solidFill>
                <a:latin typeface="Meiryo UI" panose="020B0604030504040204" pitchFamily="50" charset="-128"/>
                <a:ea typeface="Meiryo UI" panose="020B0604030504040204" pitchFamily="50" charset="-128"/>
              </a:rPr>
              <a:t>複数ページに分けて記載しても可</a:t>
            </a:r>
            <a:endParaRPr kumimoji="1" lang="en-US" altLang="ja-JP" sz="1600" b="0" i="0" u="none" strike="noStrike" kern="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40458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726016"/>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（例）経営資源の投入方針</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777977"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機動的に経営資源を投入し、船舶・機器等の生産による企業価値向上に繋ぐ組織体制を整備</a:t>
            </a:r>
            <a:endParaRPr kumimoji="1" lang="en-US" strike="sngStrike">
              <a:solidFill>
                <a:srgbClr val="FF0000"/>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70000" y="1147243"/>
            <a:ext cx="11052000" cy="50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a:latin typeface="Meiryo UI" panose="020B0604030504040204" pitchFamily="50" charset="-128"/>
                <a:ea typeface="Meiryo UI" panose="020B0604030504040204" pitchFamily="50" charset="-128"/>
                <a:cs typeface="ＭＳ 明朝" panose="02020609040205080304" pitchFamily="17" charset="-128"/>
              </a:rPr>
              <a:t>目標達成に必要な事業推進体制を整備するための具体的取組内容を記載すること</a:t>
            </a:r>
            <a:endParaRPr lang="en-US" altLang="ja-JP" sz="140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019530" y="1935887"/>
            <a:ext cx="554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p:txBody>
      </p:sp>
      <p:cxnSp>
        <p:nvCxnSpPr>
          <p:cNvPr id="3" name="直線コネクタ 2">
            <a:extLst>
              <a:ext uri="{FF2B5EF4-FFF2-40B4-BE49-F238E27FC236}">
                <a16:creationId xmlns:a16="http://schemas.microsoft.com/office/drawing/2014/main" id="{CDAAE90E-26D4-A16B-C3DB-2A93DAF2E9DB}"/>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経営戦略の中核に○○事業を位置づけ、企業価値向上とステークホルダーとの対話を推進</a:t>
            </a:r>
            <a:endParaRPr kumimoji="1" lang="en-US">
              <a:solidFill>
                <a:schemeClr val="tx1"/>
              </a:solidFill>
            </a:endParaRPr>
          </a:p>
        </p:txBody>
      </p:sp>
      <p:sp>
        <p:nvSpPr>
          <p:cNvPr id="43" name="ee4pContent1">
            <a:extLst>
              <a:ext uri="{FF2B5EF4-FFF2-40B4-BE49-F238E27FC236}">
                <a16:creationId xmlns:a16="http://schemas.microsoft.com/office/drawing/2014/main" id="{1AC60B41-6D7C-43C2-B5AE-DF313F8C2BD2}"/>
              </a:ext>
            </a:extLst>
          </p:cNvPr>
          <p:cNvSpPr txBox="1"/>
          <p:nvPr/>
        </p:nvSpPr>
        <p:spPr>
          <a:xfrm>
            <a:off x="569999" y="1147243"/>
            <a:ext cx="11254933" cy="684000"/>
          </a:xfrm>
          <a:prstGeom prst="rect">
            <a:avLst/>
          </a:prstGeom>
          <a:solidFill>
            <a:schemeClr val="bg1">
              <a:lumMod val="75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事業の経営課題としての優先度と中長期的な企業価値向上に向けた取組を示すため、具体的取組内容を記載すること。その際、</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年間あたり生産能力</a:t>
            </a:r>
            <a:r>
              <a:rPr lang="ja-JP" altLang="en-US" sz="1400" dirty="0">
                <a:latin typeface="Meiryo UI" panose="020B0604030504040204" pitchFamily="50" charset="-128"/>
                <a:ea typeface="Meiryo UI" panose="020B0604030504040204" pitchFamily="50" charset="-128"/>
              </a:rPr>
              <a:t>等</a:t>
            </a:r>
            <a:b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br>
            <a:r>
              <a:rPr lang="ja-JP" altLang="en-US" sz="1400" dirty="0">
                <a:latin typeface="Meiryo UI" panose="020B0604030504040204" pitchFamily="50" charset="-128"/>
                <a:ea typeface="Meiryo UI" panose="020B0604030504040204" pitchFamily="50" charset="-128"/>
              </a:rPr>
              <a:t>についても対外発表を行っていることがあれば、わかるように示すこと</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1.</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8</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en-US" altLang="ja-JP"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KPI</a:t>
            </a:r>
            <a:r>
              <a:rPr kumimoji="0" lang="ja-JP" altLang="en-US" sz="1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の目標達成に向けた計画参照）</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　</a:t>
            </a:r>
            <a:r>
              <a:rPr lang="en-US" altLang="ja-JP" sz="1400" dirty="0">
                <a:latin typeface="Meiryo UI" panose="020B0604030504040204" pitchFamily="50" charset="-128"/>
                <a:ea typeface="Meiryo UI" panose="020B0604030504040204" pitchFamily="50" charset="-128"/>
                <a:cs typeface="ＭＳ 明朝" panose="02020609040205080304" pitchFamily="17" charset="-128"/>
              </a:rPr>
              <a:t>※</a:t>
            </a: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grpSp>
        <p:nvGrpSpPr>
          <p:cNvPr id="6" name="グループ化 5">
            <a:extLst>
              <a:ext uri="{FF2B5EF4-FFF2-40B4-BE49-F238E27FC236}">
                <a16:creationId xmlns:a16="http://schemas.microsoft.com/office/drawing/2014/main" id="{DA5A8584-802C-E063-C320-4150D49C852C}"/>
              </a:ext>
            </a:extLst>
          </p:cNvPr>
          <p:cNvGrpSpPr/>
          <p:nvPr/>
        </p:nvGrpSpPr>
        <p:grpSpPr>
          <a:xfrm>
            <a:off x="303342" y="1819978"/>
            <a:ext cx="11651262" cy="5096507"/>
            <a:chOff x="259940" y="1672181"/>
            <a:chExt cx="11651262" cy="5096507"/>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678197"/>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（例１）取締役会等コーポレート・ガバナンスとの関係</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672181"/>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a:solidFill>
                      <a:schemeClr val="tx2"/>
                    </a:solidFill>
                    <a:latin typeface="Meiryo UI" panose="020B0604030504040204" pitchFamily="50" charset="-128"/>
                    <a:ea typeface="Meiryo UI" panose="020B0604030504040204" pitchFamily="50" charset="-128"/>
                  </a:rPr>
                  <a:t>（例２）ステークホルダーとの対話、情報開示</a:t>
                </a:r>
                <a:endParaRPr lang="en-US" sz="1600">
                  <a:solidFill>
                    <a:schemeClr val="tx2"/>
                  </a:solidFill>
                  <a:latin typeface="Meiryo UI" panose="020B0604030504040204" pitchFamily="50" charset="-128"/>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1992980"/>
              <a:ext cx="572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（全社的な経営戦略を示す株主・投資家に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r>
                <a:rPr kumimoji="1" lang="ja-JP" altLang="en-US" sz="1400">
                  <a:latin typeface="Meiryo UI" panose="020B0604030504040204" pitchFamily="50" charset="-128"/>
                  <a:ea typeface="Meiryo UI" panose="020B0604030504040204" pitchFamily="50" charset="-128"/>
                </a:rPr>
                <a:t>）</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a:t>
              </a: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1984272"/>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p:txBody>
        </p:sp>
      </p:gr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ABB8F342-8BBB-0BFE-C72F-EAC0D94242BC}"/>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1">
            <a:extLst>
              <a:ext uri="{FF2B5EF4-FFF2-40B4-BE49-F238E27FC236}">
                <a16:creationId xmlns:a16="http://schemas.microsoft.com/office/drawing/2014/main" id="{524E65C5-97A3-4DA6-951D-B87421D19FDA}"/>
              </a:ext>
            </a:extLst>
          </p:cNvPr>
          <p:cNvSpPr txBox="1"/>
          <p:nvPr/>
        </p:nvSpPr>
        <p:spPr>
          <a:xfrm>
            <a:off x="792833" y="1227799"/>
            <a:ext cx="10819114" cy="625226"/>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共同実施として参加する企業等各申請者の本事業における役割分担を簡潔に記載</a:t>
            </a:r>
            <a:endParaRPr lang="en-US" altLang="ja-JP" sz="1400">
              <a:solidFill>
                <a:schemeClr val="tx1"/>
              </a:solidFill>
              <a:latin typeface="Meiryo UI" panose="020B0604030504040204" pitchFamily="50" charset="-128"/>
              <a:ea typeface="Meiryo UI" panose="020B0604030504040204" pitchFamily="50" charset="-128"/>
            </a:endParaRPr>
          </a:p>
          <a:p>
            <a:pPr marL="85725" indent="3175"/>
            <a:r>
              <a:rPr lang="ja-JP" altLang="en-US" sz="1400">
                <a:solidFill>
                  <a:schemeClr val="tx1"/>
                </a:solidFill>
                <a:latin typeface="Meiryo UI" panose="020B0604030504040204" pitchFamily="50" charset="-128"/>
                <a:ea typeface="Meiryo UI" panose="020B0604030504040204" pitchFamily="50" charset="-128"/>
              </a:rPr>
              <a:t>（各申請者が提出する「</a:t>
            </a:r>
            <a:r>
              <a:rPr lang="en-US" altLang="ja-JP" sz="1400">
                <a:solidFill>
                  <a:schemeClr val="tx1"/>
                </a:solidFill>
                <a:latin typeface="Meiryo UI" panose="020B0604030504040204" pitchFamily="50" charset="-128"/>
                <a:ea typeface="Meiryo UI" panose="020B0604030504040204" pitchFamily="50" charset="-128"/>
              </a:rPr>
              <a:t>4. </a:t>
            </a:r>
            <a:r>
              <a:rPr lang="ja-JP" altLang="en-US" sz="1400">
                <a:solidFill>
                  <a:schemeClr val="tx1"/>
                </a:solidFill>
                <a:latin typeface="Meiryo UI" panose="020B0604030504040204" pitchFamily="50" charset="-128"/>
                <a:ea typeface="Meiryo UI" panose="020B0604030504040204" pitchFamily="50" charset="-128"/>
              </a:rPr>
              <a:t>経営層のコミット」（特に（</a:t>
            </a:r>
            <a:r>
              <a:rPr lang="en-US" altLang="ja-JP" sz="1400">
                <a:solidFill>
                  <a:schemeClr val="tx1"/>
                </a:solidFill>
                <a:latin typeface="Meiryo UI" panose="020B0604030504040204" pitchFamily="50" charset="-128"/>
                <a:ea typeface="Meiryo UI" panose="020B0604030504040204" pitchFamily="50" charset="-128"/>
              </a:rPr>
              <a:t>1</a:t>
            </a:r>
            <a:r>
              <a:rPr lang="ja-JP" altLang="en-US" sz="1400">
                <a:solidFill>
                  <a:schemeClr val="tx1"/>
                </a:solidFill>
                <a:latin typeface="Meiryo UI" panose="020B0604030504040204" pitchFamily="50" charset="-128"/>
                <a:ea typeface="Meiryo UI" panose="020B0604030504040204" pitchFamily="50" charset="-128"/>
              </a:rPr>
              <a:t>）組織内の事業推進体制）」の内容と整合性を図ること、フォーマットはあくまで一例）</a:t>
            </a:r>
            <a:endParaRPr lang="en-US" sz="14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C1B44881-8823-48BB-801D-11EE49FDD186}"/>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該当事業の種別、事業の効果及び事業概要説明／</a:t>
            </a:r>
            <a:r>
              <a:rPr lang="en-US" altLang="ja-JP" sz="2000" dirty="0">
                <a:solidFill>
                  <a:schemeClr val="tx1"/>
                </a:solidFill>
              </a:rPr>
              <a:t>(2) </a:t>
            </a:r>
            <a:r>
              <a:rPr lang="ja-JP" altLang="en-US" sz="2000" dirty="0">
                <a:solidFill>
                  <a:schemeClr val="tx1"/>
                </a:solidFill>
              </a:rPr>
              <a:t>共同申請者内における各主体の役割分担</a:t>
            </a:r>
            <a:endParaRPr kumimoji="1" lang="en-US" sz="2000" dirty="0">
              <a:solidFill>
                <a:schemeClr val="tx1"/>
              </a:solidFill>
            </a:endParaRPr>
          </a:p>
        </p:txBody>
      </p:sp>
      <p:sp>
        <p:nvSpPr>
          <p:cNvPr id="6" name="吹き出し: 四角形 48">
            <a:extLst>
              <a:ext uri="{FF2B5EF4-FFF2-40B4-BE49-F238E27FC236}">
                <a16:creationId xmlns:a16="http://schemas.microsoft.com/office/drawing/2014/main" id="{C730A391-BD83-43E9-ACFC-5BC641F75F1E}"/>
              </a:ext>
            </a:extLst>
          </p:cNvPr>
          <p:cNvSpPr/>
          <p:nvPr/>
        </p:nvSpPr>
        <p:spPr>
          <a:xfrm flipH="1">
            <a:off x="9240567" y="544344"/>
            <a:ext cx="2832830"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本ページは代表事業者のみ提出</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角丸四角形 26">
            <a:extLst>
              <a:ext uri="{FF2B5EF4-FFF2-40B4-BE49-F238E27FC236}">
                <a16:creationId xmlns:a16="http://schemas.microsoft.com/office/drawing/2014/main" id="{DE822A27-06DB-4FA8-8627-6C15F6BA692F}"/>
              </a:ext>
            </a:extLst>
          </p:cNvPr>
          <p:cNvSpPr/>
          <p:nvPr/>
        </p:nvSpPr>
        <p:spPr>
          <a:xfrm>
            <a:off x="346367"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社（代表事業者）</a:t>
            </a:r>
          </a:p>
        </p:txBody>
      </p:sp>
      <p:sp>
        <p:nvSpPr>
          <p:cNvPr id="8" name="角丸四角形 28">
            <a:extLst>
              <a:ext uri="{FF2B5EF4-FFF2-40B4-BE49-F238E27FC236}">
                <a16:creationId xmlns:a16="http://schemas.microsoft.com/office/drawing/2014/main" id="{7A02E3C8-675B-4EB4-AB08-BFCDBF20C76B}"/>
              </a:ext>
            </a:extLst>
          </p:cNvPr>
          <p:cNvSpPr/>
          <p:nvPr/>
        </p:nvSpPr>
        <p:spPr>
          <a:xfrm>
            <a:off x="4261795"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9" name="角丸四角形 37">
            <a:extLst>
              <a:ext uri="{FF2B5EF4-FFF2-40B4-BE49-F238E27FC236}">
                <a16:creationId xmlns:a16="http://schemas.microsoft.com/office/drawing/2014/main" id="{B0099292-4B92-4584-BF48-134383D4D40C}"/>
              </a:ext>
            </a:extLst>
          </p:cNvPr>
          <p:cNvSpPr/>
          <p:nvPr/>
        </p:nvSpPr>
        <p:spPr>
          <a:xfrm>
            <a:off x="8177224" y="2021266"/>
            <a:ext cx="3680025" cy="3285497"/>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10" name="テキスト ボックス 9">
            <a:extLst>
              <a:ext uri="{FF2B5EF4-FFF2-40B4-BE49-F238E27FC236}">
                <a16:creationId xmlns:a16="http://schemas.microsoft.com/office/drawing/2014/main" id="{F3403C2F-78C7-43BD-9723-0862ACD13E0F}"/>
              </a:ext>
            </a:extLst>
          </p:cNvPr>
          <p:cNvSpPr txBox="1"/>
          <p:nvPr/>
        </p:nvSpPr>
        <p:spPr>
          <a:xfrm>
            <a:off x="792833" y="265941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0A747D62-8664-4E74-A18C-FFE01F17897B}"/>
              </a:ext>
            </a:extLst>
          </p:cNvPr>
          <p:cNvSpPr txBox="1"/>
          <p:nvPr/>
        </p:nvSpPr>
        <p:spPr>
          <a:xfrm>
            <a:off x="597939" y="3058812"/>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2" name="テキスト ボックス 11">
            <a:extLst>
              <a:ext uri="{FF2B5EF4-FFF2-40B4-BE49-F238E27FC236}">
                <a16:creationId xmlns:a16="http://schemas.microsoft.com/office/drawing/2014/main" id="{9D57E2F2-B648-458A-938B-C06C8672D813}"/>
              </a:ext>
            </a:extLst>
          </p:cNvPr>
          <p:cNvSpPr txBox="1"/>
          <p:nvPr/>
        </p:nvSpPr>
        <p:spPr>
          <a:xfrm>
            <a:off x="4726789" y="2612592"/>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8BF7CACB-A0A9-406D-A7FB-B3B0F725E2FB}"/>
              </a:ext>
            </a:extLst>
          </p:cNvPr>
          <p:cNvSpPr txBox="1"/>
          <p:nvPr/>
        </p:nvSpPr>
        <p:spPr>
          <a:xfrm>
            <a:off x="8623690" y="2612591"/>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社が実施する</a:t>
            </a:r>
            <a:r>
              <a:rPr kumimoji="1" lang="zh-TW" altLang="en-US" sz="1200" b="1">
                <a:solidFill>
                  <a:schemeClr val="tx1"/>
                </a:solidFill>
                <a:latin typeface="Meiryo UI" panose="020B0604030504040204" pitchFamily="50" charset="-128"/>
                <a:ea typeface="Meiryo UI" panose="020B0604030504040204" pitchFamily="50" charset="-128"/>
              </a:rPr>
              <a:t>本事業</a:t>
            </a:r>
            <a:r>
              <a:rPr kumimoji="1" lang="ja-JP" altLang="en-US" sz="1200" b="1">
                <a:solidFill>
                  <a:schemeClr val="tx1"/>
                </a:solidFill>
                <a:latin typeface="Meiryo UI" panose="020B0604030504040204" pitchFamily="50" charset="-128"/>
                <a:ea typeface="Meiryo UI" panose="020B0604030504040204" pitchFamily="50" charset="-128"/>
              </a:rPr>
              <a:t>の内容</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661B8F0D-6F40-4CFC-87B5-A911D75BB219}"/>
              </a:ext>
            </a:extLst>
          </p:cNvPr>
          <p:cNvSpPr txBox="1"/>
          <p:nvPr/>
        </p:nvSpPr>
        <p:spPr>
          <a:xfrm>
            <a:off x="4493890" y="3046600"/>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5" name="テキスト ボックス 14">
            <a:extLst>
              <a:ext uri="{FF2B5EF4-FFF2-40B4-BE49-F238E27FC236}">
                <a16:creationId xmlns:a16="http://schemas.microsoft.com/office/drawing/2014/main" id="{49B69D6C-8326-4D58-A4EE-50A1D8CF24DF}"/>
              </a:ext>
            </a:extLst>
          </p:cNvPr>
          <p:cNvSpPr txBox="1"/>
          <p:nvPr/>
        </p:nvSpPr>
        <p:spPr>
          <a:xfrm>
            <a:off x="8422520" y="30181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　等を担当</a:t>
            </a:r>
          </a:p>
        </p:txBody>
      </p:sp>
      <p:sp>
        <p:nvSpPr>
          <p:cNvPr id="16" name="二等辺三角形 15">
            <a:extLst>
              <a:ext uri="{FF2B5EF4-FFF2-40B4-BE49-F238E27FC236}">
                <a16:creationId xmlns:a16="http://schemas.microsoft.com/office/drawing/2014/main" id="{C10CBA98-236D-456B-BFAD-FFD4074B0AD1}"/>
              </a:ext>
            </a:extLst>
          </p:cNvPr>
          <p:cNvSpPr/>
          <p:nvPr/>
        </p:nvSpPr>
        <p:spPr>
          <a:xfrm flipV="1">
            <a:off x="3547244" y="5563514"/>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2E5670AF-D5DC-470B-ACF0-D6C278911452}"/>
              </a:ext>
            </a:extLst>
          </p:cNvPr>
          <p:cNvSpPr txBox="1"/>
          <p:nvPr/>
        </p:nvSpPr>
        <p:spPr>
          <a:xfrm>
            <a:off x="2471235" y="5912712"/>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tx1"/>
                </a:solidFill>
                <a:latin typeface="Meiryo UI" panose="020B0604030504040204" pitchFamily="50" charset="-128"/>
                <a:ea typeface="Meiryo UI" panose="020B0604030504040204" pitchFamily="50" charset="-128"/>
              </a:rPr>
              <a:t>（申請事業の目的：○○）の実現</a:t>
            </a:r>
          </a:p>
        </p:txBody>
      </p:sp>
      <p:sp>
        <p:nvSpPr>
          <p:cNvPr id="18" name="正方形/長方形 17">
            <a:extLst>
              <a:ext uri="{FF2B5EF4-FFF2-40B4-BE49-F238E27FC236}">
                <a16:creationId xmlns:a16="http://schemas.microsoft.com/office/drawing/2014/main" id="{AE7F8EB0-6254-40B5-9879-AE2CC81485CD}"/>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Tree>
    <p:extLst>
      <p:ext uri="{BB962C8B-B14F-4D97-AF65-F5344CB8AC3E}">
        <p14:creationId xmlns:p14="http://schemas.microsoft.com/office/powerpoint/2010/main" val="215875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281080" y="-250944"/>
            <a:ext cx="11162480" cy="7472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800">
                <a:solidFill>
                  <a:srgbClr val="FFFFFF"/>
                </a:solidFill>
                <a:latin typeface="Trebuchet MS" panose="020B0603020202020204" pitchFamily="34" charset="0"/>
                <a:ea typeface="Meiryo UI" panose="020B0604030504040204" pitchFamily="50" charset="-128"/>
              </a:rPr>
              <a:t>（参考）審査項目と実施計画内の各項目との関係性</a:t>
            </a:r>
            <a:endParaRPr kumimoji="1" lang="en-US" sz="2800">
              <a:solidFill>
                <a:srgbClr val="FFFFFF"/>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4260386025"/>
              </p:ext>
            </p:extLst>
          </p:nvPr>
        </p:nvGraphicFramePr>
        <p:xfrm>
          <a:off x="121298" y="425169"/>
          <a:ext cx="11989837" cy="7059903"/>
        </p:xfrm>
        <a:graphic>
          <a:graphicData uri="http://schemas.openxmlformats.org/drawingml/2006/table">
            <a:tbl>
              <a:tblPr firstRow="1" bandRow="1">
                <a:tableStyleId>{F5AB1C69-6EDB-4FF4-983F-18BD219EF322}</a:tableStyleId>
              </a:tblPr>
              <a:tblGrid>
                <a:gridCol w="5611468">
                  <a:extLst>
                    <a:ext uri="{9D8B030D-6E8A-4147-A177-3AD203B41FA5}">
                      <a16:colId xmlns:a16="http://schemas.microsoft.com/office/drawing/2014/main" val="2723361595"/>
                    </a:ext>
                  </a:extLst>
                </a:gridCol>
                <a:gridCol w="6378369">
                  <a:extLst>
                    <a:ext uri="{9D8B030D-6E8A-4147-A177-3AD203B41FA5}">
                      <a16:colId xmlns:a16="http://schemas.microsoft.com/office/drawing/2014/main" val="573315846"/>
                    </a:ext>
                  </a:extLst>
                </a:gridCol>
              </a:tblGrid>
              <a:tr h="243083">
                <a:tc>
                  <a:txBody>
                    <a:bodyPr/>
                    <a:lstStyle/>
                    <a:p>
                      <a:pPr algn="ctr"/>
                      <a:r>
                        <a:rPr kumimoji="1" lang="ja-JP" altLang="en-US" sz="1400" dirty="0">
                          <a:solidFill>
                            <a:schemeClr val="bg1"/>
                          </a:solidFill>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400">
                          <a:solidFill>
                            <a:schemeClr val="bg1"/>
                          </a:solidFill>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１</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8</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KPI</a:t>
                      </a:r>
                      <a:r>
                        <a:rPr kumimoji="1" lang="ja-JP" altLang="en-US" sz="1100" dirty="0">
                          <a:solidFill>
                            <a:schemeClr val="tx1"/>
                          </a:solidFill>
                          <a:latin typeface="Meiryo UI" panose="020B0604030504040204" pitchFamily="50" charset="-128"/>
                          <a:ea typeface="Meiryo UI" panose="020B0604030504040204" pitchFamily="50" charset="-128"/>
                        </a:rPr>
                        <a:t>の目標達成に向けた計画</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なし（様式第１・第２・第４、</a:t>
                      </a:r>
                      <a:r>
                        <a:rPr kumimoji="1" lang="ja-JP" altLang="en-US" sz="1100">
                          <a:latin typeface="Meiryo UI" panose="020B0604030504040204" pitchFamily="50" charset="-128"/>
                          <a:ea typeface="Meiryo UI" panose="020B0604030504040204" pitchFamily="50" charset="-128"/>
                        </a:rPr>
                        <a:t>様式第３別添３</a:t>
                      </a:r>
                      <a:r>
                        <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178864527"/>
                  </a:ext>
                </a:extLst>
              </a:tr>
              <a:tr h="367315">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0. </a:t>
                      </a:r>
                      <a:r>
                        <a:rPr kumimoji="1" lang="ja-JP" altLang="en-US" sz="1100" dirty="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4. </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4. </a:t>
                      </a:r>
                      <a:r>
                        <a:rPr kumimoji="1" lang="ja-JP" altLang="en-US" sz="1100">
                          <a:solidFill>
                            <a:schemeClr val="tx1"/>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53813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）将来の自立化に向けた計画、（</a:t>
                      </a:r>
                      <a:r>
                        <a:rPr kumimoji="1" lang="en-US" altLang="ja-JP" sz="1100">
                          <a:solidFill>
                            <a:schemeClr val="tx1"/>
                          </a:solidFill>
                          <a:latin typeface="Meiryo UI" panose="020B0604030504040204" pitchFamily="50" charset="-128"/>
                          <a:ea typeface="Meiryo UI" panose="020B0604030504040204" pitchFamily="50" charset="-128"/>
                        </a:rPr>
                        <a:t>11</a:t>
                      </a:r>
                      <a:r>
                        <a:rPr kumimoji="1" lang="ja-JP" altLang="en-US" sz="1100">
                          <a:solidFill>
                            <a:schemeClr val="tx1"/>
                          </a:solidFill>
                          <a:latin typeface="Meiryo UI" panose="020B0604030504040204" pitchFamily="50" charset="-128"/>
                          <a:ea typeface="Meiryo UI" panose="020B0604030504040204" pitchFamily="50" charset="-128"/>
                        </a:rPr>
                        <a:t>）需要家の巻き込みに向けた努力</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キ．間接補助事業のリスク対応（必須項目、ただし事業期間が２年以内の場合は不要）</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12</a:t>
                      </a:r>
                      <a:r>
                        <a:rPr kumimoji="1" lang="ja-JP" altLang="en-US" sz="1100">
                          <a:solidFill>
                            <a:schemeClr val="tx1"/>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367315">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ja-JP" sz="1100">
                          <a:solidFill>
                            <a:schemeClr val="tx1"/>
                          </a:solidFill>
                          <a:latin typeface="Meiryo UI" panose="020B0604030504040204" pitchFamily="50" charset="-128"/>
                          <a:ea typeface="Meiryo UI" panose="020B0604030504040204" pitchFamily="50" charset="-128"/>
                        </a:rPr>
                        <a:t>7</a:t>
                      </a:r>
                      <a:r>
                        <a:rPr kumimoji="1" lang="ja-JP" altLang="en-US" sz="1100">
                          <a:solidFill>
                            <a:schemeClr val="tx1"/>
                          </a:solidFill>
                          <a:latin typeface="Meiryo UI" panose="020B0604030504040204" pitchFamily="50" charset="-128"/>
                          <a:ea typeface="Meiryo UI" panose="020B0604030504040204" pitchFamily="50" charset="-128"/>
                        </a:rPr>
                        <a:t>）事業実施計画（投資計画・投資内訳）</a:t>
                      </a:r>
                      <a:endParaRPr kumimoji="1" lang="en-US" altLang="ja-JP" sz="11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kern="1200">
                          <a:solidFill>
                            <a:schemeClr val="tx1"/>
                          </a:solidFill>
                          <a:latin typeface="Meiryo UI" panose="020B0604030504040204" pitchFamily="50" charset="-128"/>
                          <a:ea typeface="Meiryo UI" panose="020B0604030504040204" pitchFamily="50" charset="-128"/>
                          <a:cs typeface="+mn-cs"/>
                        </a:rPr>
                        <a:t>１</a:t>
                      </a:r>
                      <a:r>
                        <a:rPr kumimoji="1" lang="en-US" altLang="ja-JP" sz="1100" kern="1200">
                          <a:solidFill>
                            <a:schemeClr val="tx1"/>
                          </a:solidFill>
                          <a:latin typeface="Meiryo UI" panose="020B0604030504040204" pitchFamily="50" charset="-128"/>
                          <a:ea typeface="Meiryo UI" panose="020B0604030504040204" pitchFamily="50" charset="-128"/>
                          <a:cs typeface="+mn-cs"/>
                        </a:rPr>
                        <a:t>.</a:t>
                      </a:r>
                      <a:r>
                        <a:rPr kumimoji="1" lang="zh-TW" altLang="en-US" sz="1100" kern="1200">
                          <a:solidFill>
                            <a:schemeClr val="tx1"/>
                          </a:solidFill>
                          <a:latin typeface="Meiryo UI" panose="020B0604030504040204" pitchFamily="50" charset="-128"/>
                          <a:ea typeface="Meiryo UI" panose="020B0604030504040204" pitchFamily="50" charset="-128"/>
                          <a:cs typeface="+mn-cs"/>
                        </a:rPr>
                        <a:t>（</a:t>
                      </a:r>
                      <a:r>
                        <a:rPr kumimoji="1" lang="en-US" altLang="zh-TW" sz="1100">
                          <a:solidFill>
                            <a:schemeClr val="tx1"/>
                          </a:solidFill>
                          <a:latin typeface="Meiryo UI" panose="020B0604030504040204" pitchFamily="50" charset="-128"/>
                          <a:ea typeface="Meiryo UI" panose="020B0604030504040204" pitchFamily="50" charset="-128"/>
                        </a:rPr>
                        <a:t>6</a:t>
                      </a:r>
                      <a:r>
                        <a:rPr kumimoji="1" lang="zh-TW" altLang="en-US" sz="1100">
                          <a:solidFill>
                            <a:schemeClr val="tx1"/>
                          </a:solidFill>
                          <a:latin typeface="Meiryo UI" panose="020B0604030504040204" pitchFamily="50" charset="-128"/>
                          <a:ea typeface="Meiryo UI" panose="020B0604030504040204" pitchFamily="50" charset="-128"/>
                        </a:rPr>
                        <a:t>）投資誘発効果</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197733">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ウ．グリーン市場創造のコミット（必須項目）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1</a:t>
                      </a:r>
                      <a:r>
                        <a:rPr kumimoji="1" lang="ja-JP" altLang="en-US" sz="1100">
                          <a:solidFill>
                            <a:schemeClr val="tx1"/>
                          </a:solidFill>
                          <a:latin typeface="Meiryo UI" panose="020B0604030504040204" pitchFamily="50" charset="-128"/>
                          <a:ea typeface="Meiryo UI" panose="020B0604030504040204" pitchFamily="50" charset="-128"/>
                        </a:rPr>
                        <a:t>）産業構造変化に対する認識、（</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）市場のセグメント・ターゲット、（</a:t>
                      </a:r>
                      <a:r>
                        <a:rPr kumimoji="1" lang="en-US" altLang="ja-JP" sz="1100">
                          <a:solidFill>
                            <a:schemeClr val="tx1"/>
                          </a:solidFill>
                          <a:latin typeface="Meiryo UI" panose="020B0604030504040204" pitchFamily="50" charset="-128"/>
                          <a:ea typeface="Meiryo UI" panose="020B0604030504040204" pitchFamily="50" charset="-128"/>
                        </a:rPr>
                        <a:t>3</a:t>
                      </a:r>
                      <a:r>
                        <a:rPr kumimoji="1" lang="ja-JP" altLang="en-US" sz="1100">
                          <a:solidFill>
                            <a:schemeClr val="tx1"/>
                          </a:solidFill>
                          <a:latin typeface="Meiryo UI" panose="020B0604030504040204" pitchFamily="50" charset="-128"/>
                          <a:ea typeface="Meiryo UI" panose="020B0604030504040204" pitchFamily="50" charset="-128"/>
                        </a:rPr>
                        <a:t>）提供価値・ビジネスモデル</a:t>
                      </a:r>
                    </a:p>
                  </a:txBody>
                  <a:tcPr marL="36000" marR="36000" marT="14400" marB="10800"/>
                </a:tc>
                <a:extLst>
                  <a:ext uri="{0D108BD9-81ED-4DB2-BD59-A6C34878D82A}">
                    <a16:rowId xmlns:a16="http://schemas.microsoft.com/office/drawing/2014/main" val="1620293601"/>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エ．市場獲得に向けたルール形成戦略（大企業：必須項目、　中小企業：加点項目）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a:solidFill>
                            <a:schemeClr val="tx1"/>
                          </a:solidFill>
                          <a:latin typeface="Meiryo UI" panose="020B0604030504040204" pitchFamily="50" charset="-128"/>
                          <a:ea typeface="Meiryo UI" panose="020B0604030504040204" pitchFamily="50" charset="-128"/>
                        </a:rPr>
                        <a:t>１</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5</a:t>
                      </a:r>
                      <a:r>
                        <a:rPr kumimoji="1" lang="ja-JP" altLang="en-US" sz="1100">
                          <a:solidFill>
                            <a:schemeClr val="tx1"/>
                          </a:solidFill>
                          <a:latin typeface="Meiryo UI" panose="020B0604030504040204" pitchFamily="50" charset="-128"/>
                          <a:ea typeface="Meiryo UI" panose="020B0604030504040204" pitchFamily="50" charset="-128"/>
                        </a:rPr>
                        <a:t>）市場獲得に向けたルール形成戦略</a:t>
                      </a:r>
                    </a:p>
                  </a:txBody>
                  <a:tcPr marL="36000" marR="36000" marT="14400" marB="10800"/>
                </a:tc>
                <a:extLst>
                  <a:ext uri="{0D108BD9-81ED-4DB2-BD59-A6C34878D82A}">
                    <a16:rowId xmlns:a16="http://schemas.microsoft.com/office/drawing/2014/main" val="4086361350"/>
                  </a:ext>
                </a:extLst>
              </a:tr>
              <a:tr h="98248">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オ．ビジネスモデルの独自性等（加点項目）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１</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4</a:t>
                      </a:r>
                      <a:r>
                        <a:rPr kumimoji="1" lang="ja-JP" altLang="en-US" sz="1100" dirty="0">
                          <a:solidFill>
                            <a:schemeClr val="tx1"/>
                          </a:solidFill>
                          <a:latin typeface="Meiryo UI" panose="020B0604030504040204" pitchFamily="50" charset="-128"/>
                          <a:ea typeface="Meiryo UI" panose="020B0604030504040204" pitchFamily="50" charset="-128"/>
                        </a:rPr>
                        <a:t>）ビジネスモデルの特徴</a:t>
                      </a:r>
                    </a:p>
                  </a:txBody>
                  <a:tcPr marL="36000" marR="36000" marT="14400" marB="10800"/>
                </a:tc>
                <a:extLst>
                  <a:ext uri="{0D108BD9-81ED-4DB2-BD59-A6C34878D82A}">
                    <a16:rowId xmlns:a16="http://schemas.microsoft.com/office/drawing/2014/main" val="1424281375"/>
                  </a:ext>
                </a:extLst>
              </a:tr>
              <a:tr h="0">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カ．</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間接補助事業を踏まえた野心的な目標の設定（必須項目）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１．</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(8)KPI</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の目標達成に向けた計画、</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事業実施計画（生産見込み）、</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0. </a:t>
                      </a:r>
                      <a:r>
                        <a:rPr kumimoji="1" lang="ja-JP" altLang="en-US" sz="1100" dirty="0">
                          <a:solidFill>
                            <a:schemeClr val="tx1"/>
                          </a:solidFill>
                          <a:latin typeface="Meiryo UI" panose="020B0604030504040204" pitchFamily="50" charset="-128"/>
                          <a:ea typeface="Meiryo UI" panose="020B0604030504040204" pitchFamily="50" charset="-128"/>
                        </a:rPr>
                        <a:t>事業概要及び事業の効果（生産能力強化等）</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1501683033"/>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キ．</a:t>
                      </a:r>
                      <a:r>
                        <a:rPr lang="en-US"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GX</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製品・サービスの社会実装への貢献（加点項目）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06286380"/>
                  </a:ext>
                </a:extLst>
              </a:tr>
              <a:tr h="196496">
                <a:tc>
                  <a:txBody>
                    <a:bodyPr/>
                    <a:lstStyle/>
                    <a:p>
                      <a:pPr algn="just" fontAlgn="ctr"/>
                      <a:r>
                        <a:rPr lang="ja-JP" sz="1100" b="0" i="0" u="none" strike="noStrike" dirty="0">
                          <a:solidFill>
                            <a:schemeClr val="tx1"/>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54894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ア．間接補助事業によるCO2排出削減効果（必須項目）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イ．</a:t>
                      </a:r>
                      <a:r>
                        <a:rPr lang="en-US" altLang="ja-JP" sz="1100" b="0" i="0" u="none" strike="noStrike" dirty="0">
                          <a:solidFill>
                            <a:schemeClr val="tx1"/>
                          </a:solidFill>
                          <a:effectLst/>
                          <a:latin typeface="Meiryo UI" panose="020B0604030504040204" pitchFamily="50" charset="-128"/>
                          <a:ea typeface="Meiryo UI" panose="020B0604030504040204" pitchFamily="50" charset="-128"/>
                        </a:rPr>
                        <a:t>2030</a:t>
                      </a: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年度の温室効果ガスの排出削減目標の設定（必須項目）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ウ．</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野心的な温室効果ガスの排出削減目標の設定（加点項目）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エ．デコ活応援団（官民連携協議会）への参画及びデコ活宣言の実施（加点項目）</a:t>
                      </a:r>
                      <a:endParaRPr lang="en-US" altLang="ja-JP" sz="11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オ．</a:t>
                      </a:r>
                      <a:r>
                        <a:rPr lang="ja-JP" altLang="ja-JP" sz="1100" dirty="0">
                          <a:effectLst/>
                          <a:latin typeface="Meiryo UI" panose="020B0604030504040204" pitchFamily="50" charset="-128"/>
                          <a:ea typeface="Meiryo UI" panose="020B0604030504040204" pitchFamily="50" charset="-128"/>
                          <a:cs typeface="ＭＳ ゴシック" panose="020B0609070205080204" pitchFamily="49" charset="-128"/>
                        </a:rPr>
                        <a:t>エコ・ファースト認定企業であるか（加点項目）</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en-US" altLang="ja-JP" sz="1100" dirty="0">
                          <a:solidFill>
                            <a:schemeClr val="tx1"/>
                          </a:solidFill>
                          <a:latin typeface="Meiryo UI" panose="020B0604030504040204" pitchFamily="50" charset="-128"/>
                          <a:ea typeface="Meiryo UI" panose="020B0604030504040204" pitchFamily="50" charset="-128"/>
                        </a:rPr>
                        <a:t>2. </a:t>
                      </a:r>
                      <a:r>
                        <a:rPr kumimoji="1" lang="ja-JP" altLang="en-US" sz="1100" dirty="0">
                          <a:solidFill>
                            <a:schemeClr val="tx1"/>
                          </a:solidFill>
                          <a:latin typeface="Meiryo UI" panose="020B0604030504040204" pitchFamily="50" charset="-128"/>
                          <a:ea typeface="Meiryo UI" panose="020B0604030504040204" pitchFamily="50" charset="-128"/>
                        </a:rPr>
                        <a:t>排出削減への貢献</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a:t>
                      </a:r>
                      <a:r>
                        <a:rPr kumimoji="1" lang="ja-JP" altLang="en-US" sz="1100">
                          <a:solidFill>
                            <a:schemeClr val="tx1"/>
                          </a:solidFill>
                          <a:latin typeface="Meiryo UI" panose="020B0604030504040204" pitchFamily="50" charset="-128"/>
                          <a:ea typeface="Meiryo UI" panose="020B0604030504040204" pitchFamily="50" charset="-128"/>
                        </a:rPr>
                        <a:t>（様式第３</a:t>
                      </a:r>
                      <a:r>
                        <a:rPr kumimoji="1" lang="ja-JP" altLang="en-US" sz="1100" dirty="0">
                          <a:solidFill>
                            <a:schemeClr val="tx1"/>
                          </a:solidFill>
                          <a:latin typeface="Meiryo UI" panose="020B0604030504040204" pitchFamily="50" charset="-128"/>
                          <a:ea typeface="Meiryo UI" panose="020B0604030504040204" pitchFamily="50" charset="-128"/>
                        </a:rPr>
                        <a:t>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及び「公募要領」別紙</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又は別紙</a:t>
                      </a:r>
                      <a:r>
                        <a:rPr kumimoji="1" lang="en-US" altLang="ja-JP" sz="1100" dirty="0">
                          <a:solidFill>
                            <a:schemeClr val="tx1"/>
                          </a:solidFill>
                          <a:latin typeface="Meiryo UI" panose="020B0604030504040204" pitchFamily="50" charset="-128"/>
                          <a:ea typeface="Meiryo UI" panose="020B0604030504040204" pitchFamily="50" charset="-128"/>
                        </a:rPr>
                        <a:t>2</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及び「公募要領」別紙</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又は別紙</a:t>
                      </a:r>
                      <a:r>
                        <a:rPr kumimoji="1" lang="en-US" altLang="ja-JP" sz="1100" dirty="0">
                          <a:solidFill>
                            <a:schemeClr val="tx1"/>
                          </a:solidFill>
                          <a:latin typeface="Meiryo UI" panose="020B0604030504040204" pitchFamily="50" charset="-128"/>
                          <a:ea typeface="Meiryo UI" panose="020B0604030504040204" pitchFamily="50" charset="-128"/>
                        </a:rPr>
                        <a:t>2</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　なし（様式第３別添</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a:t>
                      </a:r>
                      <a:endParaRPr kumimoji="1" lang="en-US" altLang="ja-JP"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545810511"/>
                  </a:ext>
                </a:extLst>
              </a:tr>
              <a:tr h="196496">
                <a:tc>
                  <a:txBody>
                    <a:bodyPr/>
                    <a:lstStyle/>
                    <a:p>
                      <a:pPr algn="just" fontAlgn="ctr"/>
                      <a:r>
                        <a:rPr lang="en-US" sz="1100" b="0" i="0" u="none" strike="noStrike" dirty="0">
                          <a:solidFill>
                            <a:schemeClr val="tx1"/>
                          </a:solidFill>
                          <a:effectLst/>
                          <a:latin typeface="Meiryo UI" panose="020B0604030504040204" pitchFamily="50" charset="-128"/>
                          <a:ea typeface="Meiryo UI" panose="020B0604030504040204" pitchFamily="50" charset="-128"/>
                        </a:rPr>
                        <a:t>④</a:t>
                      </a:r>
                      <a:r>
                        <a:rPr lang="en-US" sz="11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1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96496">
                <a:tc>
                  <a:txBody>
                    <a:bodyPr/>
                    <a:lstStyle/>
                    <a:p>
                      <a:pPr algn="just" fontAlgn="ctr"/>
                      <a:r>
                        <a:rPr lang="ja-JP" altLang="en-US" sz="1100" b="0" i="0" u="none" strike="noStrike" dirty="0">
                          <a:solidFill>
                            <a:schemeClr val="tx1"/>
                          </a:solidFill>
                          <a:effectLst/>
                          <a:latin typeface="Meiryo UI" panose="020B0604030504040204" pitchFamily="50" charset="-128"/>
                          <a:ea typeface="Meiryo UI" panose="020B0604030504040204" pitchFamily="50" charset="-128"/>
                        </a:rPr>
                        <a:t>　　</a:t>
                      </a:r>
                      <a:r>
                        <a:rPr lang="ja-JP" sz="1100" b="0" i="0" u="none" strike="noStrike" dirty="0">
                          <a:solidFill>
                            <a:schemeClr val="tx1"/>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３</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1</a:t>
                      </a:r>
                      <a:r>
                        <a:rPr kumimoji="1" lang="ja-JP" altLang="en-US" sz="1100" dirty="0">
                          <a:solidFill>
                            <a:schemeClr val="tx1"/>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イ．技術的基準（必須項目）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100">
                          <a:solidFill>
                            <a:schemeClr val="tx1"/>
                          </a:solidFill>
                          <a:latin typeface="Meiryo UI" panose="020B0604030504040204" pitchFamily="50" charset="-128"/>
                          <a:ea typeface="Meiryo UI" panose="020B0604030504040204" pitchFamily="50" charset="-128"/>
                        </a:rPr>
                        <a:t>３</a:t>
                      </a:r>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a:t>
                      </a:r>
                      <a:r>
                        <a:rPr kumimoji="1" lang="en-US" altLang="ja-JP" sz="1100">
                          <a:solidFill>
                            <a:schemeClr val="tx1"/>
                          </a:solidFill>
                          <a:latin typeface="Meiryo UI" panose="020B0604030504040204" pitchFamily="50" charset="-128"/>
                          <a:ea typeface="Meiryo UI" panose="020B0604030504040204" pitchFamily="50" charset="-128"/>
                        </a:rPr>
                        <a:t>2</a:t>
                      </a:r>
                      <a:r>
                        <a:rPr kumimoji="1" lang="ja-JP" altLang="en-US" sz="1100">
                          <a:solidFill>
                            <a:schemeClr val="tx1"/>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３</a:t>
                      </a: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3</a:t>
                      </a:r>
                      <a:r>
                        <a:rPr kumimoji="1" lang="ja-JP" altLang="en-US" sz="1100" dirty="0">
                          <a:solidFill>
                            <a:schemeClr val="tx1"/>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96496">
                <a:tc>
                  <a:txBody>
                    <a:bodyPr/>
                    <a:lstStyle/>
                    <a:p>
                      <a:pPr algn="just" fontAlgn="ctr"/>
                      <a:r>
                        <a:rPr lang="ja-JP" sz="1100" b="0" i="0" u="none" strike="noStrike">
                          <a:solidFill>
                            <a:schemeClr val="tx1"/>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225313">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a:t>
                      </a:r>
                      <a:r>
                        <a:rPr kumimoji="1" lang="ja-JP" altLang="en-US" sz="1100" dirty="0">
                          <a:latin typeface="Meiryo UI" panose="020B0604030504040204" pitchFamily="50" charset="-128"/>
                          <a:ea typeface="Meiryo UI" panose="020B0604030504040204" pitchFamily="50" charset="-128"/>
                        </a:rPr>
                        <a:t>（様式第３別添４）</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479337005"/>
                  </a:ext>
                </a:extLst>
              </a:tr>
              <a:tr h="193040">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a:t>
                      </a:r>
                      <a:r>
                        <a:rPr kumimoji="1" lang="ja-JP" altLang="en-US" sz="1100" dirty="0">
                          <a:latin typeface="Meiryo UI" panose="020B0604030504040204" pitchFamily="50" charset="-128"/>
                          <a:ea typeface="Meiryo UI" panose="020B0604030504040204" pitchFamily="50" charset="-128"/>
                        </a:rPr>
                        <a:t>（様式第３別添４）</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879165536"/>
                  </a:ext>
                </a:extLst>
              </a:tr>
              <a:tr h="196496">
                <a:tc>
                  <a:txBody>
                    <a:bodyPr/>
                    <a:lstStyle/>
                    <a:p>
                      <a:pPr algn="just" fontAlgn="ctr"/>
                      <a:r>
                        <a:rPr lang="ja-JP" altLang="en-US" sz="1100" b="0" i="0" u="none" strike="noStrike">
                          <a:solidFill>
                            <a:schemeClr val="tx1"/>
                          </a:solidFill>
                          <a:effectLst/>
                          <a:latin typeface="Meiryo UI" panose="020B0604030504040204" pitchFamily="50" charset="-128"/>
                          <a:ea typeface="Meiryo UI" panose="020B0604030504040204" pitchFamily="50" charset="-128"/>
                        </a:rPr>
                        <a:t>　　</a:t>
                      </a:r>
                      <a:r>
                        <a:rPr lang="ja-JP" sz="1100" b="0" i="0" u="none" strike="noStrike">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100" dirty="0">
                          <a:solidFill>
                            <a:schemeClr val="tx1"/>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513467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rgbClr val="FFFFFF"/>
                </a:solidFill>
                <a:latin typeface="Trebuchet MS" panose="020B0603020202020204" pitchFamily="34" charset="0"/>
                <a:ea typeface="Meiryo UI" panose="020B0604030504040204" pitchFamily="50" charset="-128"/>
              </a:rPr>
              <a:t>１．事業戦略・事業計画</a:t>
            </a:r>
            <a:endParaRPr kumimoji="1" lang="en-US" sz="540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本ページは代表申請者のみ提出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3947160" y="4624925"/>
            <a:ext cx="4145279"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bg1"/>
                </a:solidFill>
                <a:latin typeface="Meiryo UI" panose="020B0604030504040204" pitchFamily="50" charset="-128"/>
                <a:ea typeface="Meiryo UI" panose="020B0604030504040204" pitchFamily="50" charset="-128"/>
              </a:rPr>
              <a:t>申請事業名</a:t>
            </a:r>
            <a:br>
              <a:rPr kumimoji="1" lang="en-US" altLang="ja-JP" sz="3600">
                <a:solidFill>
                  <a:schemeClr val="bg1"/>
                </a:solidFill>
                <a:latin typeface="Meiryo UI" panose="020B0604030504040204" pitchFamily="50" charset="-128"/>
                <a:ea typeface="Meiryo UI" panose="020B0604030504040204" pitchFamily="50" charset="-128"/>
              </a:rPr>
            </a:br>
            <a:r>
              <a:rPr kumimoji="1" lang="ja-JP" altLang="en-US" sz="3600">
                <a:solidFill>
                  <a:schemeClr val="bg1"/>
                </a:solidFill>
                <a:latin typeface="Meiryo UI" panose="020B0604030504040204" pitchFamily="50" charset="-128"/>
                <a:ea typeface="Meiryo UI" panose="020B0604030504040204" pitchFamily="50" charset="-128"/>
              </a:rPr>
              <a:t>申請事業者名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t>カーボンニュートラル社会における産業構造</a:t>
            </a:r>
            <a:endParaRPr lang="en-US"/>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466728" y="1838109"/>
            <a:ext cx="5457814" cy="36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93700" lvl="1" indent="-285750">
              <a:buClr>
                <a:schemeClr val="tx2"/>
              </a:buClr>
              <a:buSzPct val="10000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8"/>
            <a:ext cx="5215648" cy="754172"/>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年カーボンニュートラルの実現のために産業構造がどのように転換するか、本事業実施の前提となる将来像を示すこと（例：業界・市場動向やエネルギー需給構造の変化等）</a:t>
            </a:r>
            <a:endParaRPr lang="en-US" sz="1050" dirty="0">
              <a:solidFill>
                <a:schemeClr val="tx1"/>
              </a:solidFill>
              <a:latin typeface="Meiryo UI" panose="020B0604030504040204" pitchFamily="50" charset="-128"/>
              <a:ea typeface="Meiryo UI" panose="020B0604030504040204" pitchFamily="50" charset="-128"/>
            </a:endParaRP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105049"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）産業構造変化に対する認識</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○○等の変化により</a:t>
            </a:r>
            <a:r>
              <a:rPr lang="en-US" altLang="ja-JP">
                <a:solidFill>
                  <a:schemeClr val="tx1"/>
                </a:solidFill>
              </a:rPr>
              <a:t>XX</a:t>
            </a:r>
            <a:r>
              <a:rPr lang="ja-JP" altLang="en-US">
                <a:solidFill>
                  <a:schemeClr val="tx1"/>
                </a:solidFill>
              </a:rPr>
              <a:t>産業が急拡大すると予想</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市場機会：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右矢印 6"/>
          <p:cNvSpPr/>
          <p:nvPr/>
        </p:nvSpPr>
        <p:spPr>
          <a:xfrm>
            <a:off x="5773876" y="5508543"/>
            <a:ext cx="650876" cy="728967"/>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6" name="Group 41">
            <a:extLst>
              <a:ext uri="{FF2B5EF4-FFF2-40B4-BE49-F238E27FC236}">
                <a16:creationId xmlns:a16="http://schemas.microsoft.com/office/drawing/2014/main" id="{F26F64C9-F565-8979-617B-700FABD9E065}"/>
              </a:ext>
            </a:extLst>
          </p:cNvPr>
          <p:cNvGrpSpPr/>
          <p:nvPr/>
        </p:nvGrpSpPr>
        <p:grpSpPr>
          <a:xfrm rot="16200000" flipH="1">
            <a:off x="5999012" y="5014584"/>
            <a:ext cx="216000" cy="216000"/>
            <a:chOff x="5937564" y="3833745"/>
            <a:chExt cx="306171" cy="306910"/>
          </a:xfrm>
        </p:grpSpPr>
        <p:sp>
          <p:nvSpPr>
            <p:cNvPr id="8" name="Freeform 94">
              <a:extLst>
                <a:ext uri="{FF2B5EF4-FFF2-40B4-BE49-F238E27FC236}">
                  <a16:creationId xmlns:a16="http://schemas.microsoft.com/office/drawing/2014/main" id="{1A805329-FB7A-068E-7BEC-E8595FCD9170}"/>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 name="Freeform 95">
              <a:extLst>
                <a:ext uri="{FF2B5EF4-FFF2-40B4-BE49-F238E27FC236}">
                  <a16:creationId xmlns:a16="http://schemas.microsoft.com/office/drawing/2014/main" id="{9C847E63-ADFB-3664-3D07-ECEC3D217DD1}"/>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セグメント分析</a:t>
              </a:r>
              <a:endParaRPr kumimoji="1" lang="en-US" sz="1400">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5"/>
            <a:ext cx="422932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ターゲットの概要</a:t>
            </a:r>
            <a:endParaRPr kumimoji="1" lang="en-US" sz="1400">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7" y="1690406"/>
            <a:ext cx="6368344" cy="540000"/>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2"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当該セグメントの概要（想定市場規模、船舶・機器等*の市場導入予定時期を含む）と想定顧客を明らかにした上で、目標とするシェア・時期を記載</a:t>
            </a:r>
            <a:endParaRPr lang="en-US" altLang="ja-JP" sz="140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sz="100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XX~XX</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B</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a:t>
            </a:r>
            <a:r>
              <a:rPr kumimoji="1" lang="ja-JP" altLang="en-US" sz="1400">
                <a:solidFill>
                  <a:schemeClr val="tx1"/>
                </a:solidFill>
                <a:latin typeface="Meiryo UI" panose="020B0604030504040204" pitchFamily="50" charset="-128"/>
                <a:ea typeface="Meiryo UI" panose="020B0604030504040204" pitchFamily="50" charset="-128"/>
              </a:rPr>
              <a:t>社、</a:t>
            </a:r>
            <a:r>
              <a:rPr kumimoji="1" lang="en-US" altLang="ja-JP" sz="1400">
                <a:solidFill>
                  <a:schemeClr val="tx1"/>
                </a:solidFill>
                <a:latin typeface="Meiryo UI" panose="020B0604030504040204" pitchFamily="50" charset="-128"/>
                <a:ea typeface="Meiryo UI" panose="020B0604030504040204" pitchFamily="50" charset="-128"/>
              </a:rPr>
              <a:t>D</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E</a:t>
            </a:r>
            <a:r>
              <a:rPr kumimoji="1" lang="ja-JP" altLang="en-US" sz="1400">
                <a:solidFill>
                  <a:schemeClr val="tx1"/>
                </a:solidFill>
                <a:latin typeface="Meiryo UI" panose="020B0604030504040204" pitchFamily="50" charset="-128"/>
                <a:ea typeface="Meiryo UI" panose="020B0604030504040204" pitchFamily="50" charset="-128"/>
              </a:rPr>
              <a:t>社</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需要量</a:t>
            </a:r>
            <a:r>
              <a:rPr kumimoji="1" lang="ja-JP" altLang="en-US" sz="1000" b="1" dirty="0">
                <a:latin typeface="Meiryo UI" panose="020B0604030504040204" pitchFamily="50" charset="-128"/>
                <a:ea typeface="Meiryo UI" panose="020B0604030504040204" pitchFamily="50" charset="-128"/>
              </a:rPr>
              <a:t>（Ｘ年単年）</a:t>
            </a:r>
            <a:endParaRPr kumimoji="1" lang="en-US" altLang="ja-JP" sz="1000" b="1" dirty="0">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想定顧客</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Ｘ業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Ｙ業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Ｚ業</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主なプレーヤー</a:t>
            </a:r>
            <a:endParaRPr kumimoji="1" lang="en-US" sz="1400" b="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課題</a:t>
            </a:r>
            <a:endParaRPr kumimoji="1" lang="en-US" altLang="ja-JP" sz="1400" b="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a:latin typeface="Meiryo UI" panose="020B0604030504040204" pitchFamily="50" charset="-128"/>
                <a:ea typeface="Meiryo UI" panose="020B0604030504040204" pitchFamily="50" charset="-128"/>
              </a:rPr>
              <a:t>想定ニーズ</a:t>
            </a:r>
            <a:endParaRPr kumimoji="1" lang="en-US" altLang="ja-JP" sz="1400" b="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軸①</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軸②</a:t>
            </a:r>
            <a:endParaRPr kumimoji="1" lang="en-US" sz="120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・・・（理由）のため、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）市場のセグメント・ターゲット</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○○市場のうち</a:t>
            </a:r>
            <a:r>
              <a:rPr kumimoji="1" lang="en-US" altLang="ja-JP">
                <a:solidFill>
                  <a:schemeClr val="tx1"/>
                </a:solidFill>
              </a:rPr>
              <a:t>XX</a:t>
            </a:r>
            <a:r>
              <a:rPr kumimoji="1" lang="ja-JP" altLang="en-US">
                <a:solidFill>
                  <a:schemeClr val="tx1"/>
                </a:solidFill>
              </a:rPr>
              <a:t>をターゲットとして想定</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 name="TextBox 37">
            <a:extLst>
              <a:ext uri="{FF2B5EF4-FFF2-40B4-BE49-F238E27FC236}">
                <a16:creationId xmlns:a16="http://schemas.microsoft.com/office/drawing/2014/main" id="{DED964EB-A903-DFFD-4AD1-58D3E87ADC68}"/>
              </a:ext>
            </a:extLst>
          </p:cNvPr>
          <p:cNvSpPr txBox="1"/>
          <p:nvPr/>
        </p:nvSpPr>
        <p:spPr>
          <a:xfrm>
            <a:off x="8177615" y="2206127"/>
            <a:ext cx="3395413"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r"/>
            <a:r>
              <a:rPr kumimoji="1" lang="ja-JP" altLang="en-US" sz="1050">
                <a:solidFill>
                  <a:schemeClr val="tx1"/>
                </a:solidFill>
                <a:latin typeface="Meiryo UI" panose="020B0604030504040204" pitchFamily="50" charset="-128"/>
                <a:ea typeface="Meiryo UI" panose="020B0604030504040204" pitchFamily="50" charset="-128"/>
              </a:rPr>
              <a:t>*完成品以外の機器等の場合は、完成品の市場導入時期</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39581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621141"/>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150792" y="2293300"/>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2"/>
                </a:solidFill>
                <a:latin typeface="Meiryo UI" panose="020B0604030504040204" pitchFamily="50" charset="-128"/>
                <a:ea typeface="Meiryo UI" panose="020B0604030504040204" pitchFamily="50" charset="-128"/>
              </a:rPr>
              <a:t>ビジネスモデルの概要（</a:t>
            </a:r>
            <a:r>
              <a:rPr kumimoji="1" lang="ja-JP" altLang="en-US" sz="1400">
                <a:solidFill>
                  <a:schemeClr val="tx1"/>
                </a:solidFill>
                <a:latin typeface="Meiryo UI" panose="020B0604030504040204" pitchFamily="50" charset="-128"/>
                <a:ea typeface="Meiryo UI" panose="020B0604030504040204" pitchFamily="50" charset="-128"/>
              </a:rPr>
              <a:t>船舶・機器等</a:t>
            </a:r>
            <a:r>
              <a:rPr kumimoji="1" lang="ja-JP" altLang="en-US" sz="1400">
                <a:solidFill>
                  <a:schemeClr val="tx2"/>
                </a:solidFill>
                <a:latin typeface="Meiryo UI" panose="020B0604030504040204" pitchFamily="50" charset="-128"/>
                <a:ea typeface="Meiryo UI" panose="020B0604030504040204" pitchFamily="50" charset="-128"/>
              </a:rPr>
              <a:t>、サービス、価値提供・収益化の方法</a:t>
            </a:r>
            <a:r>
              <a:rPr kumimoji="1" lang="en-US" altLang="ja-JP" sz="1400">
                <a:solidFill>
                  <a:schemeClr val="tx1"/>
                </a:solidFill>
                <a:latin typeface="Meiryo UI" panose="020B0604030504040204" pitchFamily="50" charset="-128"/>
                <a:ea typeface="Meiryo UI" panose="020B0604030504040204" pitchFamily="50" charset="-128"/>
              </a:rPr>
              <a:t>)</a:t>
            </a: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69418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65017" y="1242084"/>
            <a:ext cx="11289132" cy="1122569"/>
          </a:xfrm>
          <a:prstGeom prst="rect">
            <a:avLst/>
          </a:prstGeom>
          <a:solidFill>
            <a:schemeClr val="bg1">
              <a:lumMod val="75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社会・顧客に対する提供価値を改めて定量目標も用いながら具体的に記載し、それを実現するビジネスモデル（船舶・機器等、サービス、収益化の方法）について記載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先述の産業構造の中で、どういった形で寄与することに収益機会を見出す想定のビジネスモデルであるかについて記載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船舶、主機、補機、燃料タンク等、自社が提供していない機器が必要となる場合には、どの事業者と、どのように連携してそれらを調達し、ビジネスモデルを確立させるかを具体的に記載すること。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）提供価値・ビジネスモデル</a:t>
            </a:r>
            <a:endParaRPr kumimoji="1" lang="en-US" sz="200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社会・顧客の求める▲▲というニーズに対し、○○な価値を提供する船舶・機器等を生産</a:t>
            </a:r>
            <a:endParaRPr kumimoji="1" lang="en-US">
              <a:solidFill>
                <a:schemeClr val="tx1"/>
              </a:solidFill>
            </a:endParaRPr>
          </a:p>
        </p:txBody>
      </p: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社会・顧客へ価値を提供し、かつ、ビジネスとして回すための仕組みを記載</a:t>
            </a:r>
            <a:endParaRPr kumimoji="1" lang="en-US" altLang="ja-JP" sz="140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（１）産業構造変化に対する認識で示した将来像において、どういった形で寄与することに収益機会を見出す想定のビジネスモデルであるかについて記載</a:t>
            </a:r>
            <a:endParaRPr kumimoji="1" lang="en-US" altLang="ja-JP" sz="160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EB1D91D4-121A-F6AB-F316-006AAAEABFC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20BEFA-EA5A-AABE-73DC-960713B1CB5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7.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1_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84bf91f-8300-4b45-9fcc-4cf290237c2b">
      <Terms xmlns="http://schemas.microsoft.com/office/infopath/2007/PartnerControls"/>
    </lcf76f155ced4ddcb4097134ff3c332f>
    <TaxCatchAll xmlns="5e266083-aefd-47b2-bc63-0b029f117c2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DFC0021112C51498B0C6619B458C17B" ma:contentTypeVersion="14" ma:contentTypeDescription="新しいドキュメントを作成します。" ma:contentTypeScope="" ma:versionID="a35684e445b30ec4331803c8b2b00ba0">
  <xsd:schema xmlns:xsd="http://www.w3.org/2001/XMLSchema" xmlns:xs="http://www.w3.org/2001/XMLSchema" xmlns:p="http://schemas.microsoft.com/office/2006/metadata/properties" xmlns:ns2="d84bf91f-8300-4b45-9fcc-4cf290237c2b" xmlns:ns3="5e266083-aefd-47b2-bc63-0b029f117c2e" targetNamespace="http://schemas.microsoft.com/office/2006/metadata/properties" ma:root="true" ma:fieldsID="962e31ec71ccd8e688126c3174876a2a" ns2:_="" ns3:_="">
    <xsd:import namespace="d84bf91f-8300-4b45-9fcc-4cf290237c2b"/>
    <xsd:import namespace="5e266083-aefd-47b2-bc63-0b029f117c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4bf91f-8300-4b45-9fcc-4cf290237c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266083-aefd-47b2-bc63-0b029f117c2e"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03b1b138-dfeb-4e08-b1f4-2b4e1b31e344}" ma:internalName="TaxCatchAll" ma:showField="CatchAllData" ma:web="5e266083-aefd-47b2-bc63-0b029f117c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338A58-CD05-43FA-B67D-3ADB7CC8D216}">
  <ds:schemaRefs>
    <ds:schemaRef ds:uri="http://www.w3.org/XML/1998/namespace"/>
    <ds:schemaRef ds:uri="http://schemas.microsoft.com/office/2006/metadata/properties"/>
    <ds:schemaRef ds:uri="http://purl.org/dc/dcmitype/"/>
    <ds:schemaRef ds:uri="5e266083-aefd-47b2-bc63-0b029f117c2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d84bf91f-8300-4b45-9fcc-4cf290237c2b"/>
  </ds:schemaRefs>
</ds:datastoreItem>
</file>

<file path=customXml/itemProps2.xml><?xml version="1.0" encoding="utf-8"?>
<ds:datastoreItem xmlns:ds="http://schemas.openxmlformats.org/officeDocument/2006/customXml" ds:itemID="{8E408640-E660-48C3-9222-8A05562DF4C4}">
  <ds:schemaRefs>
    <ds:schemaRef ds:uri="http://schemas.microsoft.com/sharepoint/v3/contenttype/forms"/>
  </ds:schemaRefs>
</ds:datastoreItem>
</file>

<file path=customXml/itemProps3.xml><?xml version="1.0" encoding="utf-8"?>
<ds:datastoreItem xmlns:ds="http://schemas.openxmlformats.org/officeDocument/2006/customXml" ds:itemID="{05E03FE8-237F-497D-A8A9-17E81C498A04}">
  <ds:schemaRefs>
    <ds:schemaRef ds:uri="5e266083-aefd-47b2-bc63-0b029f117c2e"/>
    <ds:schemaRef ds:uri="d84bf91f-8300-4b45-9fcc-4cf290237c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8101</Words>
  <Application>Microsoft Office PowerPoint</Application>
  <PresentationFormat>ワイド画面</PresentationFormat>
  <Paragraphs>847</Paragraphs>
  <Slides>31</Slides>
  <Notes>23</Notes>
  <HiddenSlides>0</HiddenSlides>
  <MMClips>0</MMClips>
  <ScaleCrop>false</ScaleCrop>
  <HeadingPairs>
    <vt:vector size="10" baseType="variant">
      <vt:variant>
        <vt:lpstr>使用されているフォント</vt:lpstr>
      </vt:variant>
      <vt:variant>
        <vt:i4>10</vt:i4>
      </vt:variant>
      <vt:variant>
        <vt:lpstr>テーマ</vt:lpstr>
      </vt:variant>
      <vt:variant>
        <vt:i4>2</vt:i4>
      </vt:variant>
      <vt:variant>
        <vt:lpstr>埋め込まれた OLE サーバー</vt:lpstr>
      </vt:variant>
      <vt:variant>
        <vt:i4>2</vt:i4>
      </vt:variant>
      <vt:variant>
        <vt:lpstr>スライド タイトル</vt:lpstr>
      </vt:variant>
      <vt:variant>
        <vt:i4>31</vt:i4>
      </vt:variant>
      <vt:variant>
        <vt:lpstr>目的別スライド ショー</vt:lpstr>
      </vt:variant>
      <vt:variant>
        <vt:i4>1</vt:i4>
      </vt:variant>
    </vt:vector>
  </HeadingPairs>
  <TitlesOfParts>
    <vt:vector size="46" baseType="lpstr">
      <vt:lpstr>Meiryo UI</vt:lpstr>
      <vt:lpstr>ＭＳ Ｐゴシック</vt:lpstr>
      <vt:lpstr>ＭＳ ゴシック</vt:lpstr>
      <vt:lpstr>ＭＳ 明朝</vt:lpstr>
      <vt:lpstr>游ゴシック</vt:lpstr>
      <vt:lpstr>Arial</vt:lpstr>
      <vt:lpstr>Courier New</vt:lpstr>
      <vt:lpstr>Mangal</vt:lpstr>
      <vt:lpstr>Trebuchet MS</vt:lpstr>
      <vt:lpstr>Wingdings</vt:lpstr>
      <vt:lpstr>１</vt:lpstr>
      <vt:lpstr>1_１</vt:lpstr>
      <vt:lpstr>think-cell スライド</vt:lpstr>
      <vt:lpstr>Worksheet</vt:lpstr>
      <vt:lpstr>間接補助事業の実施計画  提案事業名：○○○ 提案者名：Ａ社（代表事業者） 、代表者名：代表取締役社長　aa aa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2024-06-27T06:18:57Z</dcterms:created>
  <dcterms:modified xsi:type="dcterms:W3CDTF">2025-06-05T01:05:41Z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0x010100EDFC0021112C51498B0C6619B458C17B</vt:lpwstr>
  </property>
</Properties>
</file>